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7" r:id="rId1"/>
  </p:sldMasterIdLst>
  <p:notesMasterIdLst>
    <p:notesMasterId r:id="rId35"/>
  </p:notesMasterIdLst>
  <p:handoutMasterIdLst>
    <p:handoutMasterId r:id="rId36"/>
  </p:handoutMasterIdLst>
  <p:sldIdLst>
    <p:sldId id="256" r:id="rId2"/>
    <p:sldId id="269" r:id="rId3"/>
    <p:sldId id="270" r:id="rId4"/>
    <p:sldId id="271" r:id="rId5"/>
    <p:sldId id="282" r:id="rId6"/>
    <p:sldId id="272" r:id="rId7"/>
    <p:sldId id="273" r:id="rId8"/>
    <p:sldId id="274" r:id="rId9"/>
    <p:sldId id="275" r:id="rId10"/>
    <p:sldId id="279" r:id="rId11"/>
    <p:sldId id="280" r:id="rId12"/>
    <p:sldId id="281" r:id="rId13"/>
    <p:sldId id="278" r:id="rId14"/>
    <p:sldId id="276" r:id="rId15"/>
    <p:sldId id="292" r:id="rId16"/>
    <p:sldId id="277" r:id="rId17"/>
    <p:sldId id="283" r:id="rId18"/>
    <p:sldId id="284" r:id="rId19"/>
    <p:sldId id="262" r:id="rId20"/>
    <p:sldId id="285" r:id="rId21"/>
    <p:sldId id="286" r:id="rId22"/>
    <p:sldId id="263" r:id="rId23"/>
    <p:sldId id="293" r:id="rId24"/>
    <p:sldId id="287" r:id="rId25"/>
    <p:sldId id="264" r:id="rId26"/>
    <p:sldId id="294" r:id="rId27"/>
    <p:sldId id="288" r:id="rId28"/>
    <p:sldId id="265" r:id="rId29"/>
    <p:sldId id="266" r:id="rId30"/>
    <p:sldId id="290" r:id="rId31"/>
    <p:sldId id="291" r:id="rId32"/>
    <p:sldId id="289" r:id="rId33"/>
    <p:sldId id="295" r:id="rId3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5A0EFDBC-6F4C-4E6A-94DF-47BBCE82D526}"/>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E4FA5B64-2986-4FF3-9084-33584A51DE67}"/>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87085C0-3AC8-4C2A-AF1F-D960753E0BAE}" type="datetimeFigureOut">
              <a:rPr lang="it-IT" smtClean="0"/>
              <a:t>20/11/2019</a:t>
            </a:fld>
            <a:endParaRPr lang="it-IT"/>
          </a:p>
        </p:txBody>
      </p:sp>
      <p:sp>
        <p:nvSpPr>
          <p:cNvPr id="4" name="Segnaposto piè di pagina 3">
            <a:extLst>
              <a:ext uri="{FF2B5EF4-FFF2-40B4-BE49-F238E27FC236}">
                <a16:creationId xmlns:a16="http://schemas.microsoft.com/office/drawing/2014/main" id="{1744CF6C-7DD2-4A52-ADFC-AE8016B670C0}"/>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A4E4C211-D772-418F-AF27-1F2DACA92BE9}"/>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8639646-57E0-45FB-B910-82268B889DFE}" type="slidenum">
              <a:rPr lang="it-IT" smtClean="0"/>
              <a:t>‹N›</a:t>
            </a:fld>
            <a:endParaRPr lang="it-IT"/>
          </a:p>
        </p:txBody>
      </p:sp>
    </p:spTree>
    <p:extLst>
      <p:ext uri="{BB962C8B-B14F-4D97-AF65-F5344CB8AC3E}">
        <p14:creationId xmlns:p14="http://schemas.microsoft.com/office/powerpoint/2010/main" val="13535806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34FA049-C158-422B-A5F1-15A884BBA07D}" type="datetimeFigureOut">
              <a:rPr lang="it-IT" smtClean="0"/>
              <a:t>20/11/2019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2A6297B-BD31-4B75-8CE2-266E43C91DE4}" type="slidenum">
              <a:rPr lang="it-IT" smtClean="0"/>
              <a:t>‹N›</a:t>
            </a:fld>
            <a:endParaRPr lang="it-IT"/>
          </a:p>
        </p:txBody>
      </p:sp>
    </p:spTree>
    <p:extLst>
      <p:ext uri="{BB962C8B-B14F-4D97-AF65-F5344CB8AC3E}">
        <p14:creationId xmlns:p14="http://schemas.microsoft.com/office/powerpoint/2010/main" val="11123511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54D1C92-5BE0-448C-93DF-936DEA89A286}" type="datetime1">
              <a:rPr lang="en-US" smtClean="0"/>
              <a:t>11/20/2019</a:t>
            </a:fld>
            <a:endParaRPr lang="en-US" dirty="0"/>
          </a:p>
        </p:txBody>
      </p:sp>
      <p:sp>
        <p:nvSpPr>
          <p:cNvPr id="5" name="Footer Placeholder 4"/>
          <p:cNvSpPr>
            <a:spLocks noGrp="1"/>
          </p:cNvSpPr>
          <p:nvPr>
            <p:ph type="ftr" sz="quarter" idx="11"/>
          </p:nvPr>
        </p:nvSpPr>
        <p:spPr/>
        <p:txBody>
          <a:bodyPr/>
          <a:lstStyle/>
          <a:p>
            <a:r>
              <a:rPr lang="en-US"/>
              <a:t>Avv. Maurizio Sartori</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285235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835E987-E728-4605-9091-CDB4A7889513}" type="datetime1">
              <a:rPr lang="en-US" smtClean="0"/>
              <a:t>11/20/2019</a:t>
            </a:fld>
            <a:endParaRPr lang="en-US" dirty="0"/>
          </a:p>
        </p:txBody>
      </p:sp>
      <p:sp>
        <p:nvSpPr>
          <p:cNvPr id="5" name="Footer Placeholder 4"/>
          <p:cNvSpPr>
            <a:spLocks noGrp="1"/>
          </p:cNvSpPr>
          <p:nvPr>
            <p:ph type="ftr" sz="quarter" idx="11"/>
          </p:nvPr>
        </p:nvSpPr>
        <p:spPr/>
        <p:txBody>
          <a:bodyPr/>
          <a:lstStyle/>
          <a:p>
            <a:r>
              <a:rPr lang="en-US"/>
              <a:t>Avv. Maurizio Sartori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2453112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835E987-E728-4605-9091-CDB4A7889513}" type="datetime1">
              <a:rPr lang="en-US" smtClean="0"/>
              <a:t>11/20/2019</a:t>
            </a:fld>
            <a:endParaRPr lang="en-US" dirty="0"/>
          </a:p>
        </p:txBody>
      </p:sp>
      <p:sp>
        <p:nvSpPr>
          <p:cNvPr id="5" name="Footer Placeholder 4"/>
          <p:cNvSpPr>
            <a:spLocks noGrp="1"/>
          </p:cNvSpPr>
          <p:nvPr>
            <p:ph type="ftr" sz="quarter" idx="11"/>
          </p:nvPr>
        </p:nvSpPr>
        <p:spPr/>
        <p:txBody>
          <a:bodyPr/>
          <a:lstStyle/>
          <a:p>
            <a:r>
              <a:rPr lang="en-US"/>
              <a:t>Avv. Maurizio Sartori</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530169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1835E987-E728-4605-9091-CDB4A7889513}" type="datetime1">
              <a:rPr lang="en-US" smtClean="0"/>
              <a:t>11/20/2019</a:t>
            </a:fld>
            <a:endParaRPr lang="en-US" dirty="0"/>
          </a:p>
        </p:txBody>
      </p:sp>
      <p:sp>
        <p:nvSpPr>
          <p:cNvPr id="6" name="Footer Placeholder 5"/>
          <p:cNvSpPr>
            <a:spLocks noGrp="1"/>
          </p:cNvSpPr>
          <p:nvPr>
            <p:ph type="ftr" sz="quarter" idx="11"/>
          </p:nvPr>
        </p:nvSpPr>
        <p:spPr/>
        <p:txBody>
          <a:bodyPr/>
          <a:lstStyle/>
          <a:p>
            <a:r>
              <a:rPr lang="en-US"/>
              <a:t>Avv. Maurizio Sartori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252321477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1835E987-E728-4605-9091-CDB4A7889513}" type="datetime1">
              <a:rPr lang="en-US" smtClean="0"/>
              <a:t>11/20/2019</a:t>
            </a:fld>
            <a:endParaRPr lang="en-US" dirty="0"/>
          </a:p>
        </p:txBody>
      </p:sp>
      <p:sp>
        <p:nvSpPr>
          <p:cNvPr id="6" name="Footer Placeholder 5"/>
          <p:cNvSpPr>
            <a:spLocks noGrp="1"/>
          </p:cNvSpPr>
          <p:nvPr>
            <p:ph type="ftr" sz="quarter" idx="11"/>
          </p:nvPr>
        </p:nvSpPr>
        <p:spPr/>
        <p:txBody>
          <a:bodyPr/>
          <a:lstStyle/>
          <a:p>
            <a:r>
              <a:rPr lang="en-US"/>
              <a:t>Avv. Maurizio Sartori</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8923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1835E987-E728-4605-9091-CDB4A7889513}" type="datetime1">
              <a:rPr lang="en-US" smtClean="0"/>
              <a:t>11/20/2019</a:t>
            </a:fld>
            <a:endParaRPr lang="en-US" dirty="0"/>
          </a:p>
        </p:txBody>
      </p:sp>
      <p:sp>
        <p:nvSpPr>
          <p:cNvPr id="6" name="Footer Placeholder 5"/>
          <p:cNvSpPr>
            <a:spLocks noGrp="1"/>
          </p:cNvSpPr>
          <p:nvPr>
            <p:ph type="ftr" sz="quarter" idx="11"/>
          </p:nvPr>
        </p:nvSpPr>
        <p:spPr/>
        <p:txBody>
          <a:bodyPr/>
          <a:lstStyle/>
          <a:p>
            <a:r>
              <a:rPr lang="en-US"/>
              <a:t>Avv. Maurizio Sartori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98264862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24DCCCA-E5DA-453A-8270-DBF311D21B79}" type="datetime1">
              <a:rPr lang="en-US" smtClean="0"/>
              <a:t>11/20/2019</a:t>
            </a:fld>
            <a:endParaRPr lang="en-US" dirty="0"/>
          </a:p>
        </p:txBody>
      </p:sp>
      <p:sp>
        <p:nvSpPr>
          <p:cNvPr id="5" name="Footer Placeholder 4"/>
          <p:cNvSpPr>
            <a:spLocks noGrp="1"/>
          </p:cNvSpPr>
          <p:nvPr>
            <p:ph type="ftr" sz="quarter" idx="11"/>
          </p:nvPr>
        </p:nvSpPr>
        <p:spPr/>
        <p:txBody>
          <a:bodyPr/>
          <a:lstStyle/>
          <a:p>
            <a:r>
              <a:rPr lang="en-US"/>
              <a:t>Avv. Maurizio Sartori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3361981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835E987-E728-4605-9091-CDB4A7889513}" type="datetime1">
              <a:rPr lang="en-US" smtClean="0"/>
              <a:t>11/20/2019</a:t>
            </a:fld>
            <a:endParaRPr lang="en-US" dirty="0"/>
          </a:p>
        </p:txBody>
      </p:sp>
      <p:sp>
        <p:nvSpPr>
          <p:cNvPr id="5" name="Footer Placeholder 4"/>
          <p:cNvSpPr>
            <a:spLocks noGrp="1"/>
          </p:cNvSpPr>
          <p:nvPr>
            <p:ph type="ftr" sz="quarter" idx="11"/>
          </p:nvPr>
        </p:nvSpPr>
        <p:spPr/>
        <p:txBody>
          <a:bodyPr/>
          <a:lstStyle/>
          <a:p>
            <a:r>
              <a:rPr lang="en-US"/>
              <a:t>Avv. Maurizio Sartori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561391308"/>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9622C3C-4016-4F56-A017-DB3E87465759}" type="datetime1">
              <a:rPr lang="en-US" smtClean="0"/>
              <a:t>11/20/2019</a:t>
            </a:fld>
            <a:endParaRPr lang="en-US" dirty="0"/>
          </a:p>
        </p:txBody>
      </p:sp>
      <p:sp>
        <p:nvSpPr>
          <p:cNvPr id="5" name="Footer Placeholder 4"/>
          <p:cNvSpPr>
            <a:spLocks noGrp="1"/>
          </p:cNvSpPr>
          <p:nvPr>
            <p:ph type="ftr" sz="quarter" idx="11"/>
          </p:nvPr>
        </p:nvSpPr>
        <p:spPr/>
        <p:txBody>
          <a:bodyPr/>
          <a:lstStyle/>
          <a:p>
            <a:r>
              <a:rPr lang="en-US"/>
              <a:t>Avv. Maurizio Sartori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264421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2F18EDA-B05A-4F5B-AF5D-7E9FCCEAA6FC}" type="datetime1">
              <a:rPr lang="en-US" smtClean="0"/>
              <a:t>11/20/2019</a:t>
            </a:fld>
            <a:endParaRPr lang="en-US" dirty="0"/>
          </a:p>
        </p:txBody>
      </p:sp>
      <p:sp>
        <p:nvSpPr>
          <p:cNvPr id="5" name="Footer Placeholder 4"/>
          <p:cNvSpPr>
            <a:spLocks noGrp="1"/>
          </p:cNvSpPr>
          <p:nvPr>
            <p:ph type="ftr" sz="quarter" idx="11"/>
          </p:nvPr>
        </p:nvSpPr>
        <p:spPr/>
        <p:txBody>
          <a:bodyPr/>
          <a:lstStyle/>
          <a:p>
            <a:r>
              <a:rPr lang="en-US"/>
              <a:t>Avv. Maurizio Sartori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1032910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CE1082F-4295-41F4-A36D-449C071E97DC}" type="datetime1">
              <a:rPr lang="en-US" smtClean="0"/>
              <a:t>11/20/2019</a:t>
            </a:fld>
            <a:endParaRPr lang="en-US" dirty="0"/>
          </a:p>
        </p:txBody>
      </p:sp>
      <p:sp>
        <p:nvSpPr>
          <p:cNvPr id="6" name="Footer Placeholder 5"/>
          <p:cNvSpPr>
            <a:spLocks noGrp="1"/>
          </p:cNvSpPr>
          <p:nvPr>
            <p:ph type="ftr" sz="quarter" idx="11"/>
          </p:nvPr>
        </p:nvSpPr>
        <p:spPr/>
        <p:txBody>
          <a:bodyPr/>
          <a:lstStyle/>
          <a:p>
            <a:r>
              <a:rPr lang="en-US"/>
              <a:t>Avv. Maurizio Sartori</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86756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046E8A6-5E59-4A7B-AE4B-EEA73ED549D2}" type="datetime1">
              <a:rPr lang="en-US" smtClean="0"/>
              <a:t>11/20/2019</a:t>
            </a:fld>
            <a:endParaRPr lang="en-US" dirty="0"/>
          </a:p>
        </p:txBody>
      </p:sp>
      <p:sp>
        <p:nvSpPr>
          <p:cNvPr id="8" name="Footer Placeholder 7"/>
          <p:cNvSpPr>
            <a:spLocks noGrp="1"/>
          </p:cNvSpPr>
          <p:nvPr>
            <p:ph type="ftr" sz="quarter" idx="11"/>
          </p:nvPr>
        </p:nvSpPr>
        <p:spPr/>
        <p:txBody>
          <a:bodyPr/>
          <a:lstStyle/>
          <a:p>
            <a:r>
              <a:rPr lang="en-US"/>
              <a:t>Avv. Maurizio Sartori</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11597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FADC31D1-1EB1-402A-9A47-55C9E0D5A3DC}" type="datetime1">
              <a:rPr lang="en-US" smtClean="0"/>
              <a:t>11/20/2019</a:t>
            </a:fld>
            <a:endParaRPr lang="en-US" dirty="0"/>
          </a:p>
        </p:txBody>
      </p:sp>
      <p:sp>
        <p:nvSpPr>
          <p:cNvPr id="4" name="Footer Placeholder 3"/>
          <p:cNvSpPr>
            <a:spLocks noGrp="1"/>
          </p:cNvSpPr>
          <p:nvPr>
            <p:ph type="ftr" sz="quarter" idx="11"/>
          </p:nvPr>
        </p:nvSpPr>
        <p:spPr/>
        <p:txBody>
          <a:bodyPr/>
          <a:lstStyle/>
          <a:p>
            <a:r>
              <a:rPr lang="en-US"/>
              <a:t>Avv. Maurizio Sartori</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068626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A8705-054E-4A0D-A4D4-E48B7233D23D}" type="datetime1">
              <a:rPr lang="en-US" smtClean="0"/>
              <a:t>11/20/2019</a:t>
            </a:fld>
            <a:endParaRPr lang="en-US" dirty="0"/>
          </a:p>
        </p:txBody>
      </p:sp>
      <p:sp>
        <p:nvSpPr>
          <p:cNvPr id="3" name="Footer Placeholder 2"/>
          <p:cNvSpPr>
            <a:spLocks noGrp="1"/>
          </p:cNvSpPr>
          <p:nvPr>
            <p:ph type="ftr" sz="quarter" idx="11"/>
          </p:nvPr>
        </p:nvSpPr>
        <p:spPr/>
        <p:txBody>
          <a:bodyPr/>
          <a:lstStyle/>
          <a:p>
            <a:r>
              <a:rPr lang="en-US"/>
              <a:t>Avv. Maurizio Sartori</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841735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C97552A-3E1D-40BD-B995-618A9068393E}" type="datetime1">
              <a:rPr lang="en-US" smtClean="0"/>
              <a:t>11/20/2019</a:t>
            </a:fld>
            <a:endParaRPr lang="en-US" dirty="0"/>
          </a:p>
        </p:txBody>
      </p:sp>
      <p:sp>
        <p:nvSpPr>
          <p:cNvPr id="6" name="Footer Placeholder 5"/>
          <p:cNvSpPr>
            <a:spLocks noGrp="1"/>
          </p:cNvSpPr>
          <p:nvPr>
            <p:ph type="ftr" sz="quarter" idx="11"/>
          </p:nvPr>
        </p:nvSpPr>
        <p:spPr/>
        <p:txBody>
          <a:bodyPr/>
          <a:lstStyle/>
          <a:p>
            <a:r>
              <a:rPr lang="en-US"/>
              <a:t>Avv. Maurizio Sartori</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730047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ECFB9AF-9B79-4A2F-8B71-9129FDA6C0DE}" type="datetime1">
              <a:rPr lang="en-US" smtClean="0"/>
              <a:t>11/20/2019</a:t>
            </a:fld>
            <a:endParaRPr lang="en-US" dirty="0"/>
          </a:p>
        </p:txBody>
      </p:sp>
      <p:sp>
        <p:nvSpPr>
          <p:cNvPr id="6" name="Footer Placeholder 5"/>
          <p:cNvSpPr>
            <a:spLocks noGrp="1"/>
          </p:cNvSpPr>
          <p:nvPr>
            <p:ph type="ftr" sz="quarter" idx="11"/>
          </p:nvPr>
        </p:nvSpPr>
        <p:spPr/>
        <p:txBody>
          <a:bodyPr/>
          <a:lstStyle/>
          <a:p>
            <a:r>
              <a:rPr lang="en-US"/>
              <a:t>Avv. Maurizio Sartori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17195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835E987-E728-4605-9091-CDB4A7889513}" type="datetime1">
              <a:rPr lang="en-US" smtClean="0"/>
              <a:t>11/20/2019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Avv. Maurizio Sartori</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124258333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ejure.it/#/ricerca/fonti_documento?idDatabank=7&amp;idDocMaster=2066284&amp;idUnitaDoc=6280822&amp;nVigUnitaDoc=1&amp;docIdx=1&amp;isCorrelazioniSearch=tru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jure.it/#/ricerca/fonti_documento?idDatabank=7&amp;idDocMaster=2109618&amp;idUnitaDoc=6430251&amp;nVigUnitaDoc=1&amp;docIdx=1&amp;isCorrelazioniSearch=true" TargetMode="External"/><Relationship Id="rId2" Type="http://schemas.openxmlformats.org/officeDocument/2006/relationships/hyperlink" Target="https://dejure.it/#/ricerca/fonti_documento?idDatabank=7&amp;idDocMaster=2109618&amp;idUnitaDoc=6430331&amp;nVigUnitaDoc=1&amp;docIdx=1&amp;isCorrelazioniSearch=tru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ejure.it/#/ricerca/fonti_documento?idDatabank=7&amp;idDocMaster=2220763&amp;idUnitaDoc=6941394&amp;nVigUnitaDoc=1&amp;docIdx=1&amp;isCorrelazioniSearch=tru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dejure.it/#/ricerca/fonti_documento?idDatabank=7&amp;idDocMaster=2108863&amp;idUnitaDoc=6423146&amp;nVigUnitaDoc=1&amp;docIdx=1&amp;isCorrelazioniSearch=tru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ejure.it/#/ricerca/fonti_documento?idDatabank=10&amp;idDocMaster=166331&amp;idUnitaDoc=829700&amp;nVigUnitaDoc=1&amp;docIdx=1&amp;isCorrelazioniSearch=tru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407EE0-2647-44FD-A80E-FC3AF4D5736E}"/>
              </a:ext>
            </a:extLst>
          </p:cNvPr>
          <p:cNvSpPr>
            <a:spLocks noGrp="1"/>
          </p:cNvSpPr>
          <p:nvPr>
            <p:ph type="ctrTitle"/>
          </p:nvPr>
        </p:nvSpPr>
        <p:spPr>
          <a:xfrm>
            <a:off x="2615846" y="1447060"/>
            <a:ext cx="8915399" cy="3578896"/>
          </a:xfrm>
        </p:spPr>
        <p:txBody>
          <a:bodyPr>
            <a:normAutofit/>
          </a:bodyPr>
          <a:lstStyle/>
          <a:p>
            <a:r>
              <a:rPr lang="it-IT" sz="2400" b="1" u="sng" dirty="0">
                <a:latin typeface="Garamond" panose="02020404030301010803" pitchFamily="18" charset="0"/>
              </a:rPr>
              <a:t>LETTURA RAGIONATA </a:t>
            </a:r>
            <a:br>
              <a:rPr lang="it-IT" sz="3600" b="1" u="sng" dirty="0">
                <a:latin typeface="Garamond" panose="02020404030301010803" pitchFamily="18" charset="0"/>
              </a:rPr>
            </a:br>
            <a:r>
              <a:rPr lang="it-IT" sz="3600" b="1" dirty="0">
                <a:latin typeface="Garamond" panose="02020404030301010803" pitchFamily="18" charset="0"/>
              </a:rPr>
              <a:t>Codice della crisi d’impresa </a:t>
            </a:r>
            <a:r>
              <a:rPr lang="it-IT" sz="3600" b="1" dirty="0" err="1">
                <a:latin typeface="Garamond" panose="02020404030301010803" pitchFamily="18" charset="0"/>
              </a:rPr>
              <a:t>d.l.vo</a:t>
            </a:r>
            <a:r>
              <a:rPr lang="it-IT" sz="3600" b="1" dirty="0">
                <a:latin typeface="Garamond" panose="02020404030301010803" pitchFamily="18" charset="0"/>
              </a:rPr>
              <a:t> 19.01.2019 n. 14 </a:t>
            </a:r>
            <a:br>
              <a:rPr lang="it-IT" sz="3600" b="1" dirty="0">
                <a:latin typeface="Garamond" panose="02020404030301010803" pitchFamily="18" charset="0"/>
              </a:rPr>
            </a:br>
            <a:br>
              <a:rPr lang="it-IT" sz="3600" dirty="0">
                <a:latin typeface="Garamond" panose="02020404030301010803" pitchFamily="18" charset="0"/>
              </a:rPr>
            </a:br>
            <a:endParaRPr lang="it-IT" sz="3600" dirty="0"/>
          </a:p>
        </p:txBody>
      </p:sp>
      <p:sp>
        <p:nvSpPr>
          <p:cNvPr id="3" name="Sottotitolo 2">
            <a:extLst>
              <a:ext uri="{FF2B5EF4-FFF2-40B4-BE49-F238E27FC236}">
                <a16:creationId xmlns:a16="http://schemas.microsoft.com/office/drawing/2014/main" id="{8148DFAB-FD27-4AFC-A9F5-ECFE600A9895}"/>
              </a:ext>
            </a:extLst>
          </p:cNvPr>
          <p:cNvSpPr>
            <a:spLocks noGrp="1"/>
          </p:cNvSpPr>
          <p:nvPr>
            <p:ph type="subTitle" idx="1"/>
          </p:nvPr>
        </p:nvSpPr>
        <p:spPr>
          <a:xfrm>
            <a:off x="2857459" y="4343468"/>
            <a:ext cx="7911155" cy="1640081"/>
          </a:xfrm>
        </p:spPr>
        <p:txBody>
          <a:bodyPr>
            <a:normAutofit/>
          </a:bodyPr>
          <a:lstStyle/>
          <a:p>
            <a:r>
              <a:rPr lang="it-IT" sz="2400" b="1" dirty="0">
                <a:latin typeface="Bookman Old Style" panose="02050604050505020204" pitchFamily="18" charset="0"/>
              </a:rPr>
              <a:t>DISPOSIZIONI IN MATERIA DI LAVORO</a:t>
            </a:r>
          </a:p>
          <a:p>
            <a:pPr algn="l"/>
            <a:r>
              <a:rPr lang="it-IT" dirty="0"/>
              <a:t>		</a:t>
            </a:r>
            <a:r>
              <a:rPr lang="it-IT" b="1" i="1" dirty="0"/>
              <a:t>-Avv. Maurizio Sartori-</a:t>
            </a:r>
          </a:p>
          <a:p>
            <a:pPr algn="r"/>
            <a:r>
              <a:rPr lang="it-IT" i="1" dirty="0">
                <a:latin typeface="Garamond" panose="02020404030301010803" pitchFamily="18" charset="0"/>
              </a:rPr>
              <a:t>7 novembre 2019</a:t>
            </a:r>
          </a:p>
        </p:txBody>
      </p:sp>
    </p:spTree>
    <p:extLst>
      <p:ext uri="{BB962C8B-B14F-4D97-AF65-F5344CB8AC3E}">
        <p14:creationId xmlns:p14="http://schemas.microsoft.com/office/powerpoint/2010/main" val="3075221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41CB04-2EED-4A11-A4B3-5862C9251B6A}"/>
              </a:ext>
            </a:extLst>
          </p:cNvPr>
          <p:cNvSpPr>
            <a:spLocks noGrp="1"/>
          </p:cNvSpPr>
          <p:nvPr>
            <p:ph type="title"/>
          </p:nvPr>
        </p:nvSpPr>
        <p:spPr/>
        <p:txBody>
          <a:bodyPr/>
          <a:lstStyle/>
          <a:p>
            <a:r>
              <a:rPr lang="it-IT" dirty="0">
                <a:solidFill>
                  <a:srgbClr val="FF0000"/>
                </a:solidFill>
              </a:rPr>
              <a:t>(segue) </a:t>
            </a:r>
            <a:r>
              <a:rPr lang="it-IT" b="1" dirty="0">
                <a:solidFill>
                  <a:srgbClr val="FF0000"/>
                </a:solidFill>
              </a:rPr>
              <a:t>licenziamento intimato dal curatore: Forma.</a:t>
            </a:r>
          </a:p>
        </p:txBody>
      </p:sp>
      <p:sp>
        <p:nvSpPr>
          <p:cNvPr id="3" name="Segnaposto contenuto 2">
            <a:extLst>
              <a:ext uri="{FF2B5EF4-FFF2-40B4-BE49-F238E27FC236}">
                <a16:creationId xmlns:a16="http://schemas.microsoft.com/office/drawing/2014/main" id="{639664AC-5348-46ED-A888-F1767D672B30}"/>
              </a:ext>
            </a:extLst>
          </p:cNvPr>
          <p:cNvSpPr>
            <a:spLocks noGrp="1"/>
          </p:cNvSpPr>
          <p:nvPr>
            <p:ph idx="1"/>
          </p:nvPr>
        </p:nvSpPr>
        <p:spPr/>
        <p:txBody>
          <a:bodyPr>
            <a:normAutofit/>
          </a:bodyPr>
          <a:lstStyle/>
          <a:p>
            <a:r>
              <a:rPr lang="it-IT" dirty="0">
                <a:solidFill>
                  <a:srgbClr val="FF0000"/>
                </a:solidFill>
                <a:sym typeface="Wingdings" panose="05000000000000000000" pitchFamily="2" charset="2"/>
              </a:rPr>
              <a:t>Questioni procedurali: </a:t>
            </a:r>
            <a:r>
              <a:rPr lang="it-IT" dirty="0">
                <a:solidFill>
                  <a:schemeClr val="tx1"/>
                </a:solidFill>
                <a:sym typeface="Wingdings" panose="05000000000000000000" pitchFamily="2" charset="2"/>
              </a:rPr>
              <a:t>il licenziamento sarà ancora soggetto a disposizioni in ordine alla procedura da seguire per la sua intimazione?</a:t>
            </a:r>
          </a:p>
          <a:p>
            <a:r>
              <a:rPr lang="it-IT" dirty="0">
                <a:solidFill>
                  <a:schemeClr val="tx1"/>
                </a:solidFill>
                <a:sym typeface="Wingdings" panose="05000000000000000000" pitchFamily="2" charset="2"/>
              </a:rPr>
              <a:t>Per questo aspetto si potrebbe ritenere che la disciplina prevista dal comma 3 dell’art. 189 sia da ritenersi esaustiva per cui non sia più necessaria la procedura di conciliazione avanti all’Ispettorato Territoriale del Lavoro di cui all’art. 7 L. n. 604 del 1966, così come modificato dalla L. n. 92/2012.</a:t>
            </a:r>
          </a:p>
          <a:p>
            <a:endParaRPr lang="it-IT" dirty="0">
              <a:solidFill>
                <a:schemeClr val="tx1"/>
              </a:solidFill>
              <a:sym typeface="Wingdings" panose="05000000000000000000" pitchFamily="2" charset="2"/>
            </a:endParaRPr>
          </a:p>
          <a:p>
            <a:pPr marL="0" indent="0">
              <a:buNone/>
            </a:pPr>
            <a:endParaRPr lang="it-IT" dirty="0">
              <a:solidFill>
                <a:schemeClr val="tx1"/>
              </a:solidFill>
              <a:sym typeface="Wingdings" panose="05000000000000000000" pitchFamily="2" charset="2"/>
            </a:endParaRPr>
          </a:p>
          <a:p>
            <a:pPr marL="0" indent="0" algn="ctr">
              <a:buNone/>
            </a:pPr>
            <a:r>
              <a:rPr lang="it-IT" sz="3600" dirty="0">
                <a:solidFill>
                  <a:schemeClr val="tx1"/>
                </a:solidFill>
                <a:sym typeface="Wingdings" panose="05000000000000000000" pitchFamily="2" charset="2"/>
              </a:rPr>
              <a:t>Dubbi per quelli ante jobs act</a:t>
            </a:r>
          </a:p>
          <a:p>
            <a:endParaRPr lang="it-IT" dirty="0">
              <a:solidFill>
                <a:schemeClr val="tx1"/>
              </a:solidFill>
              <a:sym typeface="Wingdings" panose="05000000000000000000" pitchFamily="2" charset="2"/>
            </a:endParaRPr>
          </a:p>
          <a:p>
            <a:pPr marL="0" indent="0" algn="ctr">
              <a:buNone/>
            </a:pPr>
            <a:endParaRPr lang="it-IT" dirty="0"/>
          </a:p>
        </p:txBody>
      </p:sp>
      <p:sp>
        <p:nvSpPr>
          <p:cNvPr id="4" name="Segnaposto piè di pagina 3">
            <a:extLst>
              <a:ext uri="{FF2B5EF4-FFF2-40B4-BE49-F238E27FC236}">
                <a16:creationId xmlns:a16="http://schemas.microsoft.com/office/drawing/2014/main" id="{E17FC461-26DB-4164-8403-C2E8EA3FE96A}"/>
              </a:ext>
            </a:extLst>
          </p:cNvPr>
          <p:cNvSpPr>
            <a:spLocks noGrp="1"/>
          </p:cNvSpPr>
          <p:nvPr>
            <p:ph type="ftr" sz="quarter" idx="11"/>
          </p:nvPr>
        </p:nvSpPr>
        <p:spPr/>
        <p:txBody>
          <a:bodyPr/>
          <a:lstStyle/>
          <a:p>
            <a:r>
              <a:rPr lang="en-US"/>
              <a:t>Avv. Maurizio Sartori</a:t>
            </a:r>
            <a:endParaRPr lang="en-US" dirty="0"/>
          </a:p>
        </p:txBody>
      </p:sp>
      <p:sp>
        <p:nvSpPr>
          <p:cNvPr id="6" name="Segnaposto numero diapositiva 5">
            <a:extLst>
              <a:ext uri="{FF2B5EF4-FFF2-40B4-BE49-F238E27FC236}">
                <a16:creationId xmlns:a16="http://schemas.microsoft.com/office/drawing/2014/main" id="{EB5A37C3-C992-4F8C-B56E-ABF253E57337}"/>
              </a:ext>
            </a:extLst>
          </p:cNvPr>
          <p:cNvSpPr>
            <a:spLocks noGrp="1"/>
          </p:cNvSpPr>
          <p:nvPr>
            <p:ph type="sldNum" sz="quarter" idx="12"/>
          </p:nvPr>
        </p:nvSpPr>
        <p:spPr/>
        <p:txBody>
          <a:bodyPr/>
          <a:lstStyle/>
          <a:p>
            <a:fld id="{69E57DC2-970A-4B3E-BB1C-7A09969E49DF}" type="slidenum">
              <a:rPr lang="en-US" smtClean="0"/>
              <a:t>10</a:t>
            </a:fld>
            <a:endParaRPr lang="en-US" dirty="0"/>
          </a:p>
        </p:txBody>
      </p:sp>
      <p:sp>
        <p:nvSpPr>
          <p:cNvPr id="5" name="Saetta 4">
            <a:extLst>
              <a:ext uri="{FF2B5EF4-FFF2-40B4-BE49-F238E27FC236}">
                <a16:creationId xmlns:a16="http://schemas.microsoft.com/office/drawing/2014/main" id="{5C7967CE-E233-4EC8-82D3-2FA0D03C3BD6}"/>
              </a:ext>
            </a:extLst>
          </p:cNvPr>
          <p:cNvSpPr/>
          <p:nvPr/>
        </p:nvSpPr>
        <p:spPr>
          <a:xfrm>
            <a:off x="5592418" y="4439479"/>
            <a:ext cx="742122" cy="742122"/>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2532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7A8A36-E070-4FAF-927D-670DDA8D02AD}"/>
              </a:ext>
            </a:extLst>
          </p:cNvPr>
          <p:cNvSpPr>
            <a:spLocks noGrp="1"/>
          </p:cNvSpPr>
          <p:nvPr>
            <p:ph type="title"/>
          </p:nvPr>
        </p:nvSpPr>
        <p:spPr/>
        <p:txBody>
          <a:bodyPr/>
          <a:lstStyle/>
          <a:p>
            <a:r>
              <a:rPr lang="it-IT" dirty="0">
                <a:solidFill>
                  <a:srgbClr val="FF0000"/>
                </a:solidFill>
              </a:rPr>
              <a:t>(segue) </a:t>
            </a:r>
            <a:r>
              <a:rPr lang="it-IT" b="1" dirty="0">
                <a:solidFill>
                  <a:srgbClr val="FF0000"/>
                </a:solidFill>
              </a:rPr>
              <a:t>licenziamento intimato dal curatore: Motivazione.</a:t>
            </a:r>
          </a:p>
        </p:txBody>
      </p:sp>
      <p:sp>
        <p:nvSpPr>
          <p:cNvPr id="3" name="Segnaposto contenuto 2">
            <a:extLst>
              <a:ext uri="{FF2B5EF4-FFF2-40B4-BE49-F238E27FC236}">
                <a16:creationId xmlns:a16="http://schemas.microsoft.com/office/drawing/2014/main" id="{31D31AE0-7C89-401A-B345-39E54693192F}"/>
              </a:ext>
            </a:extLst>
          </p:cNvPr>
          <p:cNvSpPr>
            <a:spLocks noGrp="1"/>
          </p:cNvSpPr>
          <p:nvPr>
            <p:ph idx="1"/>
          </p:nvPr>
        </p:nvSpPr>
        <p:spPr/>
        <p:txBody>
          <a:bodyPr/>
          <a:lstStyle/>
          <a:p>
            <a:pPr algn="just"/>
            <a:r>
              <a:rPr lang="it-IT" dirty="0">
                <a:solidFill>
                  <a:srgbClr val="FF0000"/>
                </a:solidFill>
              </a:rPr>
              <a:t>Alla luce del 3° comma dell’art. 189 </a:t>
            </a:r>
            <a:r>
              <a:rPr lang="it-IT" dirty="0">
                <a:solidFill>
                  <a:schemeClr val="tx1"/>
                </a:solidFill>
              </a:rPr>
              <a:t>il curatore può risolvere i rapporti di lavoro solo in presenza dell’impossibilità di una continuazione o di trasferimento dell’impresa o di un suo ramo o, comunque, </a:t>
            </a:r>
            <a:r>
              <a:rPr lang="it-IT" i="1" dirty="0">
                <a:solidFill>
                  <a:schemeClr val="tx1"/>
                </a:solidFill>
              </a:rPr>
              <a:t>in manifeste ragioni economiche inerenti l’assetto dell’organizzazione del lavoro </a:t>
            </a:r>
          </a:p>
          <a:p>
            <a:pPr marL="0" indent="0" algn="just">
              <a:buNone/>
            </a:pPr>
            <a:endParaRPr lang="it-IT" dirty="0">
              <a:solidFill>
                <a:schemeClr val="tx1"/>
              </a:solidFill>
              <a:sym typeface="Wingdings" panose="05000000000000000000" pitchFamily="2" charset="2"/>
            </a:endParaRPr>
          </a:p>
          <a:p>
            <a:pPr algn="just"/>
            <a:endParaRPr lang="it-IT" dirty="0">
              <a:solidFill>
                <a:schemeClr val="tx1"/>
              </a:solidFill>
              <a:sym typeface="Wingdings" panose="05000000000000000000" pitchFamily="2" charset="2"/>
            </a:endParaRPr>
          </a:p>
          <a:p>
            <a:pPr algn="just"/>
            <a:r>
              <a:rPr lang="it-IT" dirty="0">
                <a:solidFill>
                  <a:schemeClr val="tx1"/>
                </a:solidFill>
                <a:sym typeface="Wingdings" panose="05000000000000000000" pitchFamily="2" charset="2"/>
              </a:rPr>
              <a:t> Valutazione oggettiva del licenziamento: i motivi della scelta devono perciò essere inseriti nell’atto stesso che dispone il recesso.</a:t>
            </a:r>
            <a:endParaRPr lang="it-IT" i="1" dirty="0">
              <a:solidFill>
                <a:schemeClr val="tx1"/>
              </a:solidFill>
            </a:endParaRPr>
          </a:p>
        </p:txBody>
      </p:sp>
      <p:sp>
        <p:nvSpPr>
          <p:cNvPr id="5" name="Segnaposto piè di pagina 4">
            <a:extLst>
              <a:ext uri="{FF2B5EF4-FFF2-40B4-BE49-F238E27FC236}">
                <a16:creationId xmlns:a16="http://schemas.microsoft.com/office/drawing/2014/main" id="{7FB72429-4E66-479F-84A2-F9D7F8207D92}"/>
              </a:ext>
            </a:extLst>
          </p:cNvPr>
          <p:cNvSpPr>
            <a:spLocks noGrp="1"/>
          </p:cNvSpPr>
          <p:nvPr>
            <p:ph type="ftr" sz="quarter" idx="11"/>
          </p:nvPr>
        </p:nvSpPr>
        <p:spPr/>
        <p:txBody>
          <a:bodyPr/>
          <a:lstStyle/>
          <a:p>
            <a:r>
              <a:rPr lang="en-US"/>
              <a:t>Avv. Maurizio Sartori</a:t>
            </a:r>
            <a:endParaRPr lang="en-US" dirty="0"/>
          </a:p>
        </p:txBody>
      </p:sp>
      <p:sp>
        <p:nvSpPr>
          <p:cNvPr id="6" name="Segnaposto numero diapositiva 5">
            <a:extLst>
              <a:ext uri="{FF2B5EF4-FFF2-40B4-BE49-F238E27FC236}">
                <a16:creationId xmlns:a16="http://schemas.microsoft.com/office/drawing/2014/main" id="{1DE527D1-C1A4-4284-BFA1-777690AD3C73}"/>
              </a:ext>
            </a:extLst>
          </p:cNvPr>
          <p:cNvSpPr>
            <a:spLocks noGrp="1"/>
          </p:cNvSpPr>
          <p:nvPr>
            <p:ph type="sldNum" sz="quarter" idx="12"/>
          </p:nvPr>
        </p:nvSpPr>
        <p:spPr/>
        <p:txBody>
          <a:bodyPr/>
          <a:lstStyle/>
          <a:p>
            <a:fld id="{69E57DC2-970A-4B3E-BB1C-7A09969E49DF}" type="slidenum">
              <a:rPr lang="en-US" smtClean="0"/>
              <a:t>11</a:t>
            </a:fld>
            <a:endParaRPr lang="en-US" dirty="0"/>
          </a:p>
        </p:txBody>
      </p:sp>
      <p:sp>
        <p:nvSpPr>
          <p:cNvPr id="4" name="Freccia in giù 3">
            <a:extLst>
              <a:ext uri="{FF2B5EF4-FFF2-40B4-BE49-F238E27FC236}">
                <a16:creationId xmlns:a16="http://schemas.microsoft.com/office/drawing/2014/main" id="{E8E7A8D9-03B0-447B-BE1A-6D71C414C58B}"/>
              </a:ext>
            </a:extLst>
          </p:cNvPr>
          <p:cNvSpPr/>
          <p:nvPr/>
        </p:nvSpPr>
        <p:spPr>
          <a:xfrm>
            <a:off x="6096000" y="3429000"/>
            <a:ext cx="484632" cy="4671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03929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357430-B804-4B2B-85D8-37E60CD19373}"/>
              </a:ext>
            </a:extLst>
          </p:cNvPr>
          <p:cNvSpPr>
            <a:spLocks noGrp="1"/>
          </p:cNvSpPr>
          <p:nvPr>
            <p:ph type="title"/>
          </p:nvPr>
        </p:nvSpPr>
        <p:spPr>
          <a:xfrm>
            <a:off x="1371600" y="685800"/>
            <a:ext cx="9601200" cy="1071979"/>
          </a:xfrm>
        </p:spPr>
        <p:txBody>
          <a:bodyPr>
            <a:normAutofit fontScale="90000"/>
          </a:bodyPr>
          <a:lstStyle/>
          <a:p>
            <a:r>
              <a:rPr lang="it-IT" dirty="0">
                <a:solidFill>
                  <a:srgbClr val="FF0000"/>
                </a:solidFill>
              </a:rPr>
              <a:t>(segue). </a:t>
            </a:r>
            <a:r>
              <a:rPr lang="it-IT" b="1" dirty="0">
                <a:solidFill>
                  <a:srgbClr val="FF0000"/>
                </a:solidFill>
              </a:rPr>
              <a:t>Conseguenze derivanti dall’illegittimità del licenziamento</a:t>
            </a:r>
          </a:p>
        </p:txBody>
      </p:sp>
      <p:sp>
        <p:nvSpPr>
          <p:cNvPr id="3" name="Segnaposto contenuto 2">
            <a:extLst>
              <a:ext uri="{FF2B5EF4-FFF2-40B4-BE49-F238E27FC236}">
                <a16:creationId xmlns:a16="http://schemas.microsoft.com/office/drawing/2014/main" id="{BA14783B-8E6C-4FBD-8BC0-3CA08A641E2D}"/>
              </a:ext>
            </a:extLst>
          </p:cNvPr>
          <p:cNvSpPr>
            <a:spLocks noGrp="1"/>
          </p:cNvSpPr>
          <p:nvPr>
            <p:ph idx="1"/>
          </p:nvPr>
        </p:nvSpPr>
        <p:spPr>
          <a:xfrm>
            <a:off x="1371600" y="2263804"/>
            <a:ext cx="9746974" cy="4594196"/>
          </a:xfrm>
        </p:spPr>
        <p:txBody>
          <a:bodyPr>
            <a:normAutofit/>
          </a:bodyPr>
          <a:lstStyle/>
          <a:p>
            <a:pPr algn="just"/>
            <a:r>
              <a:rPr lang="it-IT" dirty="0"/>
              <a:t>Nulla viene disposto dalla norma con riferimento alle conseguenze derivanti dall’illegittimità del licenziamento intimato, quindi si deve ritenere, avendo avuto riguardo alla giurisprudenza consolidata in riferimento alla disciplina delle procedure concorsuali attualmente vigente, che trovino applicazione le generali disposizioni dell’ordinamento in rapporto ai requisiti occupazionali dell’impresa posta in liquidazione giudiziale</a:t>
            </a:r>
          </a:p>
          <a:p>
            <a:pPr algn="just"/>
            <a:endParaRPr lang="it-IT" dirty="0"/>
          </a:p>
          <a:p>
            <a:pPr marL="0" indent="0" algn="ctr">
              <a:buNone/>
            </a:pPr>
            <a:r>
              <a:rPr lang="it-IT" dirty="0"/>
              <a:t>Con riferimento al momento della costituzione del rapporto</a:t>
            </a:r>
          </a:p>
          <a:p>
            <a:pPr marL="0" indent="0" algn="ctr">
              <a:buNone/>
            </a:pPr>
            <a:endParaRPr lang="it-IT" dirty="0"/>
          </a:p>
          <a:p>
            <a:pPr marL="0" indent="0">
              <a:buNone/>
            </a:pPr>
            <a:r>
              <a:rPr lang="it-IT" dirty="0"/>
              <a:t>                 </a:t>
            </a:r>
          </a:p>
          <a:p>
            <a:pPr marL="0" indent="0">
              <a:buNone/>
            </a:pPr>
            <a:r>
              <a:rPr lang="it-IT" dirty="0"/>
              <a:t>                Regime c.d. Fornero                                          Regime Tutele crescenti</a:t>
            </a:r>
          </a:p>
        </p:txBody>
      </p:sp>
      <p:sp>
        <p:nvSpPr>
          <p:cNvPr id="7" name="Segnaposto piè di pagina 6">
            <a:extLst>
              <a:ext uri="{FF2B5EF4-FFF2-40B4-BE49-F238E27FC236}">
                <a16:creationId xmlns:a16="http://schemas.microsoft.com/office/drawing/2014/main" id="{D02F7724-76C9-4D77-BB7E-F95889AEEAEF}"/>
              </a:ext>
            </a:extLst>
          </p:cNvPr>
          <p:cNvSpPr>
            <a:spLocks noGrp="1"/>
          </p:cNvSpPr>
          <p:nvPr>
            <p:ph type="ftr" sz="quarter" idx="11"/>
          </p:nvPr>
        </p:nvSpPr>
        <p:spPr/>
        <p:txBody>
          <a:bodyPr/>
          <a:lstStyle/>
          <a:p>
            <a:r>
              <a:rPr lang="en-US"/>
              <a:t>Avv. Maurizio Sartori</a:t>
            </a:r>
            <a:endParaRPr lang="en-US" dirty="0"/>
          </a:p>
        </p:txBody>
      </p:sp>
      <p:sp>
        <p:nvSpPr>
          <p:cNvPr id="8" name="Segnaposto numero diapositiva 7">
            <a:extLst>
              <a:ext uri="{FF2B5EF4-FFF2-40B4-BE49-F238E27FC236}">
                <a16:creationId xmlns:a16="http://schemas.microsoft.com/office/drawing/2014/main" id="{4BC171DD-A95B-42A5-ACB1-DE2FFC0B17DE}"/>
              </a:ext>
            </a:extLst>
          </p:cNvPr>
          <p:cNvSpPr>
            <a:spLocks noGrp="1"/>
          </p:cNvSpPr>
          <p:nvPr>
            <p:ph type="sldNum" sz="quarter" idx="12"/>
          </p:nvPr>
        </p:nvSpPr>
        <p:spPr/>
        <p:txBody>
          <a:bodyPr/>
          <a:lstStyle/>
          <a:p>
            <a:fld id="{69E57DC2-970A-4B3E-BB1C-7A09969E49DF}" type="slidenum">
              <a:rPr lang="en-US" smtClean="0"/>
              <a:t>12</a:t>
            </a:fld>
            <a:endParaRPr lang="en-US" dirty="0"/>
          </a:p>
        </p:txBody>
      </p:sp>
      <p:sp>
        <p:nvSpPr>
          <p:cNvPr id="4" name="Freccia in giù 3">
            <a:extLst>
              <a:ext uri="{FF2B5EF4-FFF2-40B4-BE49-F238E27FC236}">
                <a16:creationId xmlns:a16="http://schemas.microsoft.com/office/drawing/2014/main" id="{6C5F4C41-C870-44D8-9D24-B9FB50FD2982}"/>
              </a:ext>
            </a:extLst>
          </p:cNvPr>
          <p:cNvSpPr/>
          <p:nvPr/>
        </p:nvSpPr>
        <p:spPr>
          <a:xfrm>
            <a:off x="5929884" y="3931424"/>
            <a:ext cx="484632" cy="4671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5" name="Freccia in giù 4">
            <a:extLst>
              <a:ext uri="{FF2B5EF4-FFF2-40B4-BE49-F238E27FC236}">
                <a16:creationId xmlns:a16="http://schemas.microsoft.com/office/drawing/2014/main" id="{895F3687-6D5C-4F91-A11C-45601C90DD68}"/>
              </a:ext>
            </a:extLst>
          </p:cNvPr>
          <p:cNvSpPr/>
          <p:nvPr/>
        </p:nvSpPr>
        <p:spPr>
          <a:xfrm rot="2295439">
            <a:off x="4263109" y="4819322"/>
            <a:ext cx="484632" cy="7398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B96A42EF-03AF-4A34-A13D-4F978A6159B6}"/>
              </a:ext>
            </a:extLst>
          </p:cNvPr>
          <p:cNvSpPr/>
          <p:nvPr/>
        </p:nvSpPr>
        <p:spPr>
          <a:xfrm rot="19674613">
            <a:off x="7811090" y="4819287"/>
            <a:ext cx="484632" cy="7615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30978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2F54D3-E52D-4D51-A1E1-147D06E4BF48}"/>
              </a:ext>
            </a:extLst>
          </p:cNvPr>
          <p:cNvSpPr>
            <a:spLocks noGrp="1"/>
          </p:cNvSpPr>
          <p:nvPr>
            <p:ph type="title"/>
          </p:nvPr>
        </p:nvSpPr>
        <p:spPr>
          <a:xfrm>
            <a:off x="1371600" y="159797"/>
            <a:ext cx="9746974" cy="1171853"/>
          </a:xfrm>
        </p:spPr>
        <p:txBody>
          <a:bodyPr>
            <a:normAutofit fontScale="90000"/>
          </a:bodyPr>
          <a:lstStyle/>
          <a:p>
            <a:pPr algn="ctr"/>
            <a:r>
              <a:rPr lang="it-IT" sz="2800" b="1" dirty="0">
                <a:solidFill>
                  <a:srgbClr val="FF0000"/>
                </a:solidFill>
              </a:rPr>
              <a:t>Principali deroghe alla procedura di consultazione sindacale per il licenziamento collettivo (anche in caso di esercizio provvisorio) </a:t>
            </a:r>
            <a:br>
              <a:rPr lang="it-IT" sz="2800" dirty="0"/>
            </a:br>
            <a:br>
              <a:rPr lang="it-IT" sz="2800" dirty="0"/>
            </a:br>
            <a:r>
              <a:rPr lang="it-IT" sz="2800" b="1" dirty="0">
                <a:solidFill>
                  <a:srgbClr val="FF0000"/>
                </a:solidFill>
              </a:rPr>
              <a:t>art. 189 commi 6-7 CCI</a:t>
            </a:r>
          </a:p>
        </p:txBody>
      </p:sp>
      <p:sp>
        <p:nvSpPr>
          <p:cNvPr id="3" name="Segnaposto contenuto 2">
            <a:extLst>
              <a:ext uri="{FF2B5EF4-FFF2-40B4-BE49-F238E27FC236}">
                <a16:creationId xmlns:a16="http://schemas.microsoft.com/office/drawing/2014/main" id="{2653184E-64AD-4762-80AE-FD9016C5E59E}"/>
              </a:ext>
            </a:extLst>
          </p:cNvPr>
          <p:cNvSpPr>
            <a:spLocks noGrp="1"/>
          </p:cNvSpPr>
          <p:nvPr>
            <p:ph idx="1"/>
          </p:nvPr>
        </p:nvSpPr>
        <p:spPr>
          <a:xfrm>
            <a:off x="1868749" y="2228296"/>
            <a:ext cx="9336157" cy="3710126"/>
          </a:xfrm>
        </p:spPr>
        <p:txBody>
          <a:bodyPr>
            <a:normAutofit fontScale="77500" lnSpcReduction="20000"/>
          </a:bodyPr>
          <a:lstStyle/>
          <a:p>
            <a:endParaRPr lang="it-IT" dirty="0"/>
          </a:p>
          <a:p>
            <a:pPr algn="just"/>
            <a:r>
              <a:rPr lang="it-IT" sz="2200" dirty="0"/>
              <a:t>Estensione dei soggetti coinvolti: La comunicazione di avvio deve essere inviata anche all’ITL  competente sia del luogo di apertura della liquidazione giudiziale sia del luogo in cui i lavoratori prestano «prevalentemente» l’attività</a:t>
            </a:r>
          </a:p>
          <a:p>
            <a:pPr algn="just"/>
            <a:r>
              <a:rPr lang="it-IT" sz="2200" dirty="0"/>
              <a:t>Introduzione possibilità per i rappresentanti sindacali dei lavoratori di farsi assistere da «esperti»</a:t>
            </a:r>
          </a:p>
          <a:p>
            <a:pPr algn="just"/>
            <a:r>
              <a:rPr lang="it-IT" sz="2200" dirty="0"/>
              <a:t>Ricorrendo le condizioni di cui all’art. 24, comma 1, l.223/91, la procedura dell’art. 6 si applica anche «quando si intenda procedere al licenziamento di uno o più dirigenti, in tal caso svolgendo l’esame congiunto in apposito incontro»</a:t>
            </a:r>
          </a:p>
          <a:p>
            <a:pPr algn="just"/>
            <a:r>
              <a:rPr lang="it-IT" sz="2200" dirty="0"/>
              <a:t>Riduzione della durata: la procedura si esaurisce in un’unica fase della durata massima di 10 giorni, salvo eventuale proroga di massimo ulteriori 10 giorni da parte del giudice delegato in presenza di «giusti motivi»</a:t>
            </a:r>
          </a:p>
          <a:p>
            <a:pPr marL="0" indent="0" algn="just">
              <a:buNone/>
            </a:pPr>
            <a:r>
              <a:rPr lang="it-IT" sz="2200" dirty="0">
                <a:solidFill>
                  <a:srgbClr val="C00000"/>
                </a:solidFill>
              </a:rPr>
              <a:t>La procedura di cui sopra non si applica alle imprese in amministrazione straordinaria</a:t>
            </a:r>
          </a:p>
        </p:txBody>
      </p:sp>
      <p:sp>
        <p:nvSpPr>
          <p:cNvPr id="4" name="Segnaposto piè di pagina 3">
            <a:extLst>
              <a:ext uri="{FF2B5EF4-FFF2-40B4-BE49-F238E27FC236}">
                <a16:creationId xmlns:a16="http://schemas.microsoft.com/office/drawing/2014/main" id="{E30D08B8-6025-4195-A40E-C75C7E732A72}"/>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FB1D0112-F1C6-4FCD-9FD1-9C237923F2D7}"/>
              </a:ext>
            </a:extLst>
          </p:cNvPr>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3257119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4F8364-323E-4310-B903-EABF74415EA2}"/>
              </a:ext>
            </a:extLst>
          </p:cNvPr>
          <p:cNvSpPr>
            <a:spLocks noGrp="1"/>
          </p:cNvSpPr>
          <p:nvPr>
            <p:ph type="title"/>
          </p:nvPr>
        </p:nvSpPr>
        <p:spPr/>
        <p:txBody>
          <a:bodyPr>
            <a:normAutofit/>
          </a:bodyPr>
          <a:lstStyle/>
          <a:p>
            <a:r>
              <a:rPr lang="it-IT" sz="2800" b="1" dirty="0">
                <a:solidFill>
                  <a:srgbClr val="FF0000"/>
                </a:solidFill>
              </a:rPr>
              <a:t>Procedura semplificata del licenziamento collettivo</a:t>
            </a:r>
          </a:p>
        </p:txBody>
      </p:sp>
      <p:sp>
        <p:nvSpPr>
          <p:cNvPr id="3" name="Segnaposto contenuto 2">
            <a:extLst>
              <a:ext uri="{FF2B5EF4-FFF2-40B4-BE49-F238E27FC236}">
                <a16:creationId xmlns:a16="http://schemas.microsoft.com/office/drawing/2014/main" id="{9E761E75-1C6E-4E08-AA05-A2526FBDE933}"/>
              </a:ext>
            </a:extLst>
          </p:cNvPr>
          <p:cNvSpPr>
            <a:spLocks noGrp="1"/>
          </p:cNvSpPr>
          <p:nvPr>
            <p:ph idx="1"/>
          </p:nvPr>
        </p:nvSpPr>
        <p:spPr>
          <a:xfrm>
            <a:off x="1371600" y="1553592"/>
            <a:ext cx="9601200" cy="4313808"/>
          </a:xfrm>
        </p:spPr>
        <p:txBody>
          <a:bodyPr>
            <a:noAutofit/>
          </a:bodyPr>
          <a:lstStyle/>
          <a:p>
            <a:pPr algn="ctr"/>
            <a:r>
              <a:rPr lang="it-IT" b="1" dirty="0">
                <a:solidFill>
                  <a:srgbClr val="FF0000"/>
                </a:solidFill>
              </a:rPr>
              <a:t>Art.189 comma 6 e 7</a:t>
            </a:r>
          </a:p>
          <a:p>
            <a:pPr marL="0" indent="0" algn="just">
              <a:buNone/>
            </a:pPr>
            <a:r>
              <a:rPr lang="it-IT" sz="1200" i="1" dirty="0"/>
              <a:t>6. a</a:t>
            </a:r>
            <a:r>
              <a:rPr lang="it-IT" sz="1600" i="1" dirty="0"/>
              <a:t>) </a:t>
            </a:r>
            <a:r>
              <a:rPr lang="it-IT" sz="1600" b="1" i="1" dirty="0"/>
              <a:t>il curatore </a:t>
            </a:r>
            <a:r>
              <a:rPr lang="it-IT" sz="1600" i="1" dirty="0"/>
              <a:t>che intende avviare la procedura di licenziamento collettivo </a:t>
            </a:r>
            <a:r>
              <a:rPr lang="it-IT" sz="1600" i="1" dirty="0" err="1"/>
              <a:t>e'</a:t>
            </a:r>
            <a:r>
              <a:rPr lang="it-IT" sz="1600" i="1" dirty="0"/>
              <a:t> tenuto </a:t>
            </a:r>
            <a:r>
              <a:rPr lang="it-IT" sz="1600" b="1" i="1" dirty="0"/>
              <a:t>a darne comunicazione preventiva </a:t>
            </a:r>
            <a:r>
              <a:rPr lang="it-IT" sz="1600" i="1" dirty="0"/>
              <a:t>per iscritto alle rappresentanze sindacali aziendali costituite a norma ovvero alle rappresentanze sindacali unitarie </a:t>
            </a:r>
            <a:r>
              <a:rPr lang="it-IT" sz="1600" i="1" dirty="0" err="1"/>
              <a:t>nonche</a:t>
            </a:r>
            <a:r>
              <a:rPr lang="it-IT" sz="1600" i="1" dirty="0"/>
              <a:t>' alle rispettive associazioni di categoria. In mancanza delle predette </a:t>
            </a:r>
            <a:r>
              <a:rPr lang="it-IT" sz="1600" i="1" dirty="0" err="1"/>
              <a:t>rapp</a:t>
            </a:r>
            <a:r>
              <a:rPr lang="it-IT" sz="1600" i="1" dirty="0" err="1">
                <a:solidFill>
                  <a:schemeClr val="accent1"/>
                </a:solidFill>
              </a:rPr>
              <a:t>dell'</a:t>
            </a:r>
            <a:r>
              <a:rPr lang="it-IT" sz="1600" i="1" dirty="0" err="1">
                <a:solidFill>
                  <a:schemeClr val="accent1"/>
                </a:solidFill>
                <a:hlinkClick r:id="rId2">
                  <a:extLst>
                    <a:ext uri="{A12FA001-AC4F-418D-AE19-62706E023703}">
                      <ahyp:hlinkClr xmlns:ahyp="http://schemas.microsoft.com/office/drawing/2018/hyperlinkcolor" val="tx"/>
                    </a:ext>
                  </a:extLst>
                </a:hlinkClick>
              </a:rPr>
              <a:t>articolo</a:t>
            </a:r>
            <a:r>
              <a:rPr lang="it-IT" sz="1600" i="1" dirty="0">
                <a:solidFill>
                  <a:schemeClr val="accent1"/>
                </a:solidFill>
                <a:hlinkClick r:id="rId2">
                  <a:extLst>
                    <a:ext uri="{A12FA001-AC4F-418D-AE19-62706E023703}">
                      <ahyp:hlinkClr xmlns:ahyp="http://schemas.microsoft.com/office/drawing/2018/hyperlinkcolor" val="tx"/>
                    </a:ext>
                  </a:extLst>
                </a:hlinkClick>
              </a:rPr>
              <a:t> 19 della legge 20 maggio 1970, n. 300</a:t>
            </a:r>
            <a:r>
              <a:rPr lang="it-IT" sz="1600" i="1" dirty="0">
                <a:solidFill>
                  <a:schemeClr val="accent1"/>
                </a:solidFill>
              </a:rPr>
              <a:t>, </a:t>
            </a:r>
            <a:r>
              <a:rPr lang="it-IT" sz="1600" i="1" dirty="0" err="1"/>
              <a:t>resentanze</a:t>
            </a:r>
            <a:r>
              <a:rPr lang="it-IT" sz="1600" i="1" dirty="0"/>
              <a:t> la comunicazione deve essere effettuata alle associazioni di categoria aderenti alle confederazioni maggiormente rappresentative sul piano nazionale; la comunicazione alle associazioni di categoria </a:t>
            </a:r>
            <a:r>
              <a:rPr lang="it-IT" sz="1600" i="1" dirty="0" err="1"/>
              <a:t>puo'</a:t>
            </a:r>
            <a:r>
              <a:rPr lang="it-IT" sz="1600" i="1" dirty="0"/>
              <a:t> essere effettuata per il tramite dell'associazione dei datori di lavoro alla quale l'impresa aderisce o conferisce mandato. La comunicazione e' trasmessa </a:t>
            </a:r>
            <a:r>
              <a:rPr lang="it-IT" sz="1600" i="1" dirty="0" err="1"/>
              <a:t>altresi'</a:t>
            </a:r>
            <a:r>
              <a:rPr lang="it-IT" sz="1600" i="1" dirty="0"/>
              <a:t> all'Ispettorato territoriale del lavoro del luogo ove i lavoratori interessati prestano in prevalenza la propria </a:t>
            </a:r>
            <a:r>
              <a:rPr lang="it-IT" sz="1600" i="1" dirty="0" err="1"/>
              <a:t>attivita'</a:t>
            </a:r>
            <a:r>
              <a:rPr lang="it-IT" sz="1600" i="1" dirty="0"/>
              <a:t> e, comunque, all'Ispettorato territoriale del lavoro del luogo ove e' stata aperta la liquidazione giudiziale;</a:t>
            </a:r>
          </a:p>
        </p:txBody>
      </p:sp>
      <p:sp>
        <p:nvSpPr>
          <p:cNvPr id="4" name="Segnaposto piè di pagina 3">
            <a:extLst>
              <a:ext uri="{FF2B5EF4-FFF2-40B4-BE49-F238E27FC236}">
                <a16:creationId xmlns:a16="http://schemas.microsoft.com/office/drawing/2014/main" id="{C2BDAAD5-7DF0-47DC-A100-978FF4339956}"/>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DCFB50EE-59B1-4F94-8A40-D6D29471DF4F}"/>
              </a:ext>
            </a:extLst>
          </p:cNvPr>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135277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C569DE9-A000-4404-8596-47B012407FA0}"/>
              </a:ext>
            </a:extLst>
          </p:cNvPr>
          <p:cNvSpPr>
            <a:spLocks noGrp="1"/>
          </p:cNvSpPr>
          <p:nvPr>
            <p:ph idx="1"/>
          </p:nvPr>
        </p:nvSpPr>
        <p:spPr>
          <a:xfrm>
            <a:off x="2281561" y="621437"/>
            <a:ext cx="9223051" cy="5289785"/>
          </a:xfrm>
        </p:spPr>
        <p:txBody>
          <a:bodyPr/>
          <a:lstStyle/>
          <a:p>
            <a:pPr marL="0" lvl="0" indent="0" algn="just">
              <a:buClr>
                <a:srgbClr val="A53010"/>
              </a:buClr>
              <a:buNone/>
            </a:pPr>
            <a:r>
              <a:rPr lang="it-IT" sz="1600" i="1" dirty="0">
                <a:solidFill>
                  <a:prstClr val="black">
                    <a:lumMod val="75000"/>
                    <a:lumOff val="25000"/>
                  </a:prstClr>
                </a:solidFill>
              </a:rPr>
              <a:t>b</a:t>
            </a:r>
            <a:r>
              <a:rPr lang="it-IT" sz="1600" b="1" i="1" dirty="0">
                <a:solidFill>
                  <a:prstClr val="black">
                    <a:lumMod val="75000"/>
                    <a:lumOff val="25000"/>
                  </a:prstClr>
                </a:solidFill>
              </a:rPr>
              <a:t>) la comunicazione </a:t>
            </a:r>
            <a:r>
              <a:rPr lang="it-IT" sz="1600" i="1" dirty="0">
                <a:solidFill>
                  <a:prstClr val="black">
                    <a:lumMod val="75000"/>
                    <a:lumOff val="25000"/>
                  </a:prstClr>
                </a:solidFill>
              </a:rPr>
              <a:t>di cui alla lettera a) </a:t>
            </a:r>
            <a:r>
              <a:rPr lang="it-IT" sz="1600" b="1" i="1" dirty="0">
                <a:solidFill>
                  <a:prstClr val="black">
                    <a:lumMod val="75000"/>
                    <a:lumOff val="25000"/>
                  </a:prstClr>
                </a:solidFill>
              </a:rPr>
              <a:t>deve contenere sintetica indicazione</a:t>
            </a:r>
            <a:r>
              <a:rPr lang="it-IT" sz="1600" i="1" dirty="0">
                <a:solidFill>
                  <a:prstClr val="black">
                    <a:lumMod val="75000"/>
                    <a:lumOff val="25000"/>
                  </a:prstClr>
                </a:solidFill>
              </a:rPr>
              <a:t>: dei motivi che determinano la situazione di eccedenza; dei motivi tecnici, organizzativi o produttivi, per i quali si ritiene di non poter adottare misure idonee a porre rimedio alla predetta situazione ed evitare, in tutto o in parte, il licenziamento collettivo; del numero, della collocazione aziendale e dei profili professionali del personale eccedente </a:t>
            </a:r>
            <a:r>
              <a:rPr lang="it-IT" sz="1600" i="1" dirty="0" err="1">
                <a:solidFill>
                  <a:prstClr val="black">
                    <a:lumMod val="75000"/>
                    <a:lumOff val="25000"/>
                  </a:prstClr>
                </a:solidFill>
              </a:rPr>
              <a:t>nonche</a:t>
            </a:r>
            <a:r>
              <a:rPr lang="it-IT" sz="1600" i="1" dirty="0">
                <a:solidFill>
                  <a:prstClr val="black">
                    <a:lumMod val="75000"/>
                    <a:lumOff val="25000"/>
                  </a:prstClr>
                </a:solidFill>
              </a:rPr>
              <a:t>' del personale abitualmente impiegato; dei tempi di attuazione del programma di riduzione del personale; delle eventuali misure programmate per fronteggiare le conseguenze sul piano sociale della attuazione del programma medesimo e del metodo di calcolo di tutte le attribuzioni patrimoniali diverse da quelle </a:t>
            </a:r>
            <a:r>
              <a:rPr lang="it-IT" sz="1600" i="1" dirty="0" err="1">
                <a:solidFill>
                  <a:prstClr val="black">
                    <a:lumMod val="75000"/>
                    <a:lumOff val="25000"/>
                  </a:prstClr>
                </a:solidFill>
              </a:rPr>
              <a:t>gia'</a:t>
            </a:r>
            <a:r>
              <a:rPr lang="it-IT" sz="1600" i="1" dirty="0">
                <a:solidFill>
                  <a:prstClr val="black">
                    <a:lumMod val="75000"/>
                    <a:lumOff val="25000"/>
                  </a:prstClr>
                </a:solidFill>
              </a:rPr>
              <a:t> previste dalla legislazione vigente e dalla contrattazione collettiva;</a:t>
            </a:r>
          </a:p>
          <a:p>
            <a:pPr marL="0" lvl="0" indent="0" algn="just">
              <a:buClr>
                <a:srgbClr val="A53010"/>
              </a:buClr>
              <a:buNone/>
            </a:pPr>
            <a:r>
              <a:rPr lang="it-IT" sz="1600" i="1" dirty="0">
                <a:solidFill>
                  <a:prstClr val="black">
                    <a:lumMod val="75000"/>
                    <a:lumOff val="25000"/>
                  </a:prstClr>
                </a:solidFill>
              </a:rPr>
              <a:t>c) </a:t>
            </a:r>
            <a:r>
              <a:rPr lang="it-IT" sz="1600" b="1" i="1" dirty="0">
                <a:solidFill>
                  <a:prstClr val="black">
                    <a:lumMod val="75000"/>
                    <a:lumOff val="25000"/>
                  </a:prstClr>
                </a:solidFill>
              </a:rPr>
              <a:t>entro sette giorni </a:t>
            </a:r>
            <a:r>
              <a:rPr lang="it-IT" sz="1600" i="1" dirty="0">
                <a:solidFill>
                  <a:prstClr val="black">
                    <a:lumMod val="75000"/>
                    <a:lumOff val="25000"/>
                  </a:prstClr>
                </a:solidFill>
              </a:rPr>
              <a:t>dalla data del ricevimento della comunicazione di cui alla lettera a), le rappresentanze sindacali aziendali ovvero le rappresentanze sindacali unitarie e le rispettive associazioni formulano per iscritto al curatore istanza per esame congiunto; l'esame congiunto può essere convocato anche dall'Ispettorato territoriale del lavoro, nel solo caso in cui l'avvio della procedura di licenziamento collettivo non sia stato determinato dalla cessazione dell'attività dell'azienda o di un suo ramo. </a:t>
            </a:r>
            <a:r>
              <a:rPr lang="it-IT" sz="1600" b="1" i="1" dirty="0">
                <a:solidFill>
                  <a:prstClr val="black">
                    <a:lumMod val="75000"/>
                    <a:lumOff val="25000"/>
                  </a:prstClr>
                </a:solidFill>
              </a:rPr>
              <a:t>Qualora nel predetto termine di sette giorni non sia pervenuta alcuna istanza di esame congiunto o lo stesso, nei casi in cui e' previsto, non sia stato fissato dall'Ispettorato territoriale del lavoro in data compresa entro i quaranta giorni dal ricevimento della comunicazione di cui alla lettera a), la procedura si intende esaurita.</a:t>
            </a:r>
          </a:p>
          <a:p>
            <a:endParaRPr lang="it-IT" dirty="0"/>
          </a:p>
        </p:txBody>
      </p:sp>
      <p:sp>
        <p:nvSpPr>
          <p:cNvPr id="4" name="Segnaposto piè di pagina 3">
            <a:extLst>
              <a:ext uri="{FF2B5EF4-FFF2-40B4-BE49-F238E27FC236}">
                <a16:creationId xmlns:a16="http://schemas.microsoft.com/office/drawing/2014/main" id="{7E14268C-7313-470E-BE46-A6F6B6DA1093}"/>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6599C156-295B-4C4D-93C4-3C742B00D064}"/>
              </a:ext>
            </a:extLst>
          </p:cNvPr>
          <p:cNvSpPr>
            <a:spLocks noGrp="1"/>
          </p:cNvSpPr>
          <p:nvPr>
            <p:ph type="sldNum" sz="quarter" idx="12"/>
          </p:nvPr>
        </p:nvSpPr>
        <p:spPr/>
        <p:txBody>
          <a:bodyPr/>
          <a:lstStyle/>
          <a:p>
            <a:fld id="{69E57DC2-970A-4B3E-BB1C-7A09969E49DF}" type="slidenum">
              <a:rPr lang="en-US" smtClean="0"/>
              <a:t>15</a:t>
            </a:fld>
            <a:endParaRPr lang="en-US" dirty="0"/>
          </a:p>
        </p:txBody>
      </p:sp>
    </p:spTree>
    <p:extLst>
      <p:ext uri="{BB962C8B-B14F-4D97-AF65-F5344CB8AC3E}">
        <p14:creationId xmlns:p14="http://schemas.microsoft.com/office/powerpoint/2010/main" val="73243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F5EB8B7-9A1C-4EC5-87EC-07DCF1FE0ACB}"/>
              </a:ext>
            </a:extLst>
          </p:cNvPr>
          <p:cNvSpPr>
            <a:spLocks noGrp="1"/>
          </p:cNvSpPr>
          <p:nvPr>
            <p:ph idx="1"/>
          </p:nvPr>
        </p:nvSpPr>
        <p:spPr>
          <a:xfrm>
            <a:off x="1371600" y="630315"/>
            <a:ext cx="9601200" cy="5237085"/>
          </a:xfrm>
        </p:spPr>
        <p:txBody>
          <a:bodyPr>
            <a:normAutofit fontScale="85000" lnSpcReduction="10000"/>
          </a:bodyPr>
          <a:lstStyle/>
          <a:p>
            <a:pPr marL="0" indent="0" algn="just">
              <a:buNone/>
            </a:pPr>
            <a:r>
              <a:rPr lang="it-IT" i="1" dirty="0"/>
              <a:t>d) </a:t>
            </a:r>
            <a:r>
              <a:rPr lang="it-IT" sz="1900" b="1" i="1" dirty="0"/>
              <a:t>l'esame congiunto, cui </a:t>
            </a:r>
            <a:r>
              <a:rPr lang="it-IT" sz="1900" b="1" i="1" dirty="0" err="1"/>
              <a:t>puo'</a:t>
            </a:r>
            <a:r>
              <a:rPr lang="it-IT" sz="1900" b="1" i="1" dirty="0"/>
              <a:t> partecipare il direttore dell'Ispettorato territoriale </a:t>
            </a:r>
            <a:r>
              <a:rPr lang="it-IT" sz="1900" i="1" dirty="0"/>
              <a:t>del lavoro o funzionario da questi delegato, ha lo scopo di esaminare le cause che hanno contribuito a determinare l'eccedenza del personale e le </a:t>
            </a:r>
            <a:r>
              <a:rPr lang="it-IT" sz="1900" i="1" dirty="0" err="1"/>
              <a:t>possibilita'</a:t>
            </a:r>
            <a:r>
              <a:rPr lang="it-IT" sz="1900" i="1" dirty="0"/>
              <a:t> di utilizzazione diversa di tale personale, o di una sua parte, nell'ambito della stessa impresa, anche mediante contratti di </a:t>
            </a:r>
            <a:r>
              <a:rPr lang="it-IT" sz="1900" i="1" dirty="0" err="1"/>
              <a:t>solidarieta'</a:t>
            </a:r>
            <a:r>
              <a:rPr lang="it-IT" sz="1900" i="1" dirty="0"/>
              <a:t> e forme flessibili di gestione del tempo di lavoro. Qualora non sia possibile evitare la riduzione di personale, </a:t>
            </a:r>
            <a:r>
              <a:rPr lang="it-IT" sz="1900" i="1" dirty="0" err="1"/>
              <a:t>e'</a:t>
            </a:r>
            <a:r>
              <a:rPr lang="it-IT" sz="1900" i="1" dirty="0"/>
              <a:t> esaminata la </a:t>
            </a:r>
            <a:r>
              <a:rPr lang="it-IT" sz="1900" i="1" dirty="0" err="1"/>
              <a:t>possibilita'</a:t>
            </a:r>
            <a:r>
              <a:rPr lang="it-IT" sz="1900" i="1" dirty="0"/>
              <a:t> di ricorrere a misure sociali di accompagnamento intese, in particolare, a facilitare la riqualificazione e la riconversione dei lavoratori licenziati. I rappresentanti sindacali dei lavoratori possono farsi assistere, ove lo ritengano opportuno, da esperti;</a:t>
            </a:r>
          </a:p>
          <a:p>
            <a:pPr marL="0" indent="0" algn="just">
              <a:buNone/>
            </a:pPr>
            <a:r>
              <a:rPr lang="it-IT" sz="1900" i="1" dirty="0"/>
              <a:t>e) la procedura disciplinata dal presente comma si applica, ricorrendo le condizioni di cui all'</a:t>
            </a:r>
            <a:r>
              <a:rPr lang="it-IT" sz="1900" i="1" dirty="0">
                <a:solidFill>
                  <a:schemeClr val="accent1"/>
                </a:solidFill>
                <a:hlinkClick r:id="rId2">
                  <a:extLst>
                    <a:ext uri="{A12FA001-AC4F-418D-AE19-62706E023703}">
                      <ahyp:hlinkClr xmlns:ahyp="http://schemas.microsoft.com/office/drawing/2018/hyperlinkcolor" val="tx"/>
                    </a:ext>
                  </a:extLst>
                </a:hlinkClick>
              </a:rPr>
              <a:t>articolo 24, comma 1, legge 23 luglio 1991, n. 223</a:t>
            </a:r>
            <a:r>
              <a:rPr lang="it-IT" sz="1900" i="1" dirty="0">
                <a:solidFill>
                  <a:schemeClr val="accent1"/>
                </a:solidFill>
              </a:rPr>
              <a:t>, </a:t>
            </a:r>
            <a:r>
              <a:rPr lang="it-IT" sz="1900" i="1" dirty="0"/>
              <a:t>anche quando si intenda procedere al licenziamento di uno o </a:t>
            </a:r>
            <a:r>
              <a:rPr lang="it-IT" sz="1900" i="1" dirty="0" err="1"/>
              <a:t>piu'</a:t>
            </a:r>
            <a:r>
              <a:rPr lang="it-IT" sz="1900" i="1" dirty="0"/>
              <a:t> dirigenti, in tal caso svolgendosi l'esame congiunto in apposito incontro;</a:t>
            </a:r>
          </a:p>
          <a:p>
            <a:pPr marL="0" indent="0" algn="just">
              <a:buNone/>
            </a:pPr>
            <a:r>
              <a:rPr lang="it-IT" sz="1900" i="1" dirty="0"/>
              <a:t>f) </a:t>
            </a:r>
            <a:r>
              <a:rPr lang="it-IT" sz="1900" b="1" i="1" dirty="0"/>
              <a:t>la consultazione si intende esaurita qualora, decorsi dieci giorni dal suo inizio, </a:t>
            </a:r>
            <a:r>
              <a:rPr lang="it-IT" sz="1900" i="1" dirty="0"/>
              <a:t>non sia stato raggiunto un accordo sindacale, salvo che il giudice delegato, per giusti motivi ne autorizzi la proroga, prima della sua scadenza, per un termine non superiore a dieci giorni;</a:t>
            </a:r>
          </a:p>
          <a:p>
            <a:pPr marL="0" indent="0" algn="just">
              <a:buNone/>
            </a:pPr>
            <a:r>
              <a:rPr lang="it-IT" sz="1900" i="1" dirty="0"/>
              <a:t>g) raggiunto l'accordo sindacale o comunque esaurita la procedura di cui alle lettere precedenti, il curatore provvede ad ogni atto conseguente ai sensi dell'</a:t>
            </a:r>
            <a:r>
              <a:rPr lang="it-IT" sz="1900" i="1" dirty="0">
                <a:solidFill>
                  <a:schemeClr val="accent1"/>
                </a:solidFill>
                <a:hlinkClick r:id="rId3">
                  <a:extLst>
                    <a:ext uri="{A12FA001-AC4F-418D-AE19-62706E023703}">
                      <ahyp:hlinkClr xmlns:ahyp="http://schemas.microsoft.com/office/drawing/2018/hyperlinkcolor" val="tx"/>
                    </a:ext>
                  </a:extLst>
                </a:hlinkClick>
              </a:rPr>
              <a:t>articolo 4, comma 9, della legge 23 luglio 1991, n. 223</a:t>
            </a:r>
            <a:r>
              <a:rPr lang="it-IT" sz="1900" i="1" dirty="0"/>
              <a:t>.</a:t>
            </a:r>
          </a:p>
          <a:p>
            <a:pPr marL="0" indent="0" algn="just">
              <a:buNone/>
            </a:pPr>
            <a:r>
              <a:rPr lang="it-IT" sz="1900" i="1" dirty="0"/>
              <a:t>7. </a:t>
            </a:r>
            <a:r>
              <a:rPr lang="it-IT" sz="1900" b="1" i="1" dirty="0"/>
              <a:t>In ogni caso, le disposizioni di cui al comma 6 non si applicano nelle procedure di amministrazione straordinaria delle grandi imprese.</a:t>
            </a:r>
          </a:p>
          <a:p>
            <a:pPr marL="0" indent="0">
              <a:buNone/>
            </a:pPr>
            <a:endParaRPr lang="it-IT" dirty="0"/>
          </a:p>
          <a:p>
            <a:pPr marL="0" indent="0">
              <a:buNone/>
            </a:pPr>
            <a:endParaRPr lang="it-IT" dirty="0"/>
          </a:p>
        </p:txBody>
      </p:sp>
      <p:sp>
        <p:nvSpPr>
          <p:cNvPr id="2" name="Segnaposto piè di pagina 1">
            <a:extLst>
              <a:ext uri="{FF2B5EF4-FFF2-40B4-BE49-F238E27FC236}">
                <a16:creationId xmlns:a16="http://schemas.microsoft.com/office/drawing/2014/main" id="{67E2B601-1B6B-46A4-8070-9291D3290157}"/>
              </a:ext>
            </a:extLst>
          </p:cNvPr>
          <p:cNvSpPr>
            <a:spLocks noGrp="1"/>
          </p:cNvSpPr>
          <p:nvPr>
            <p:ph type="ftr" sz="quarter" idx="11"/>
          </p:nvPr>
        </p:nvSpPr>
        <p:spPr/>
        <p:txBody>
          <a:bodyPr/>
          <a:lstStyle/>
          <a:p>
            <a:r>
              <a:rPr lang="en-US"/>
              <a:t>Avv. Maurizio Sartori</a:t>
            </a:r>
            <a:endParaRPr lang="en-US" dirty="0"/>
          </a:p>
        </p:txBody>
      </p:sp>
      <p:sp>
        <p:nvSpPr>
          <p:cNvPr id="4" name="Segnaposto numero diapositiva 3">
            <a:extLst>
              <a:ext uri="{FF2B5EF4-FFF2-40B4-BE49-F238E27FC236}">
                <a16:creationId xmlns:a16="http://schemas.microsoft.com/office/drawing/2014/main" id="{E9BBF78C-B8FE-4492-8700-23656B0DF411}"/>
              </a:ext>
            </a:extLst>
          </p:cNvPr>
          <p:cNvSpPr>
            <a:spLocks noGrp="1"/>
          </p:cNvSpPr>
          <p:nvPr>
            <p:ph type="sldNum" sz="quarter" idx="12"/>
          </p:nvPr>
        </p:nvSpPr>
        <p:spPr/>
        <p:txBody>
          <a:bodyPr/>
          <a:lstStyle/>
          <a:p>
            <a:fld id="{69E57DC2-970A-4B3E-BB1C-7A09969E49DF}" type="slidenum">
              <a:rPr lang="en-US" smtClean="0"/>
              <a:t>16</a:t>
            </a:fld>
            <a:endParaRPr lang="en-US" dirty="0"/>
          </a:p>
        </p:txBody>
      </p:sp>
    </p:spTree>
    <p:extLst>
      <p:ext uri="{BB962C8B-B14F-4D97-AF65-F5344CB8AC3E}">
        <p14:creationId xmlns:p14="http://schemas.microsoft.com/office/powerpoint/2010/main" val="3045513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E7FF66-F87A-4949-9E05-13EAF66C1341}"/>
              </a:ext>
            </a:extLst>
          </p:cNvPr>
          <p:cNvSpPr>
            <a:spLocks noGrp="1"/>
          </p:cNvSpPr>
          <p:nvPr>
            <p:ph type="title"/>
          </p:nvPr>
        </p:nvSpPr>
        <p:spPr/>
        <p:txBody>
          <a:bodyPr>
            <a:normAutofit/>
          </a:bodyPr>
          <a:lstStyle/>
          <a:p>
            <a:pPr algn="ctr"/>
            <a:r>
              <a:rPr lang="it-IT" sz="3600" b="1" dirty="0">
                <a:solidFill>
                  <a:srgbClr val="FF0000"/>
                </a:solidFill>
              </a:rPr>
              <a:t>Rapporto tra licenziamento collettivo e risoluzione di diritto</a:t>
            </a:r>
          </a:p>
        </p:txBody>
      </p:sp>
      <p:sp>
        <p:nvSpPr>
          <p:cNvPr id="3" name="Segnaposto contenuto 2">
            <a:extLst>
              <a:ext uri="{FF2B5EF4-FFF2-40B4-BE49-F238E27FC236}">
                <a16:creationId xmlns:a16="http://schemas.microsoft.com/office/drawing/2014/main" id="{30F69341-8ACD-4E8A-8A9B-8148AD226425}"/>
              </a:ext>
            </a:extLst>
          </p:cNvPr>
          <p:cNvSpPr>
            <a:spLocks noGrp="1"/>
          </p:cNvSpPr>
          <p:nvPr>
            <p:ph idx="1"/>
          </p:nvPr>
        </p:nvSpPr>
        <p:spPr/>
        <p:txBody>
          <a:bodyPr>
            <a:normAutofit lnSpcReduction="10000"/>
          </a:bodyPr>
          <a:lstStyle/>
          <a:p>
            <a:pPr marL="0" indent="0" algn="ctr">
              <a:buNone/>
            </a:pPr>
            <a:r>
              <a:rPr lang="it-IT" b="1" dirty="0">
                <a:solidFill>
                  <a:srgbClr val="FF0000"/>
                </a:solidFill>
              </a:rPr>
              <a:t>Quale soluzione? </a:t>
            </a:r>
          </a:p>
          <a:p>
            <a:pPr marL="0" indent="0" algn="just">
              <a:buNone/>
            </a:pPr>
            <a:r>
              <a:rPr lang="it-IT" b="1" dirty="0"/>
              <a:t>A-</a:t>
            </a:r>
            <a:r>
              <a:rPr lang="it-IT" dirty="0"/>
              <a:t> Trascorsi 4 mesi (8 mesi) dalla data di apertura di apertura della liquidazione senza che il curatore abbia comunicato il subentro o il recesso </a:t>
            </a:r>
            <a:r>
              <a:rPr lang="it-IT" b="1" dirty="0"/>
              <a:t>vi è sempre risoluzione di diritto, </a:t>
            </a:r>
            <a:r>
              <a:rPr lang="it-IT" dirty="0"/>
              <a:t>a prescindere dal numero di lavoratori coinvolti</a:t>
            </a:r>
          </a:p>
          <a:p>
            <a:pPr marL="0" indent="0" algn="ctr">
              <a:buNone/>
            </a:pPr>
            <a:r>
              <a:rPr lang="it-IT" dirty="0"/>
              <a:t>o</a:t>
            </a:r>
          </a:p>
          <a:p>
            <a:pPr marL="0" indent="0" algn="just">
              <a:buNone/>
            </a:pPr>
            <a:r>
              <a:rPr lang="it-IT" b="1" dirty="0"/>
              <a:t>B</a:t>
            </a:r>
            <a:r>
              <a:rPr lang="it-IT" dirty="0"/>
              <a:t>- La risoluzione di diritto </a:t>
            </a:r>
            <a:r>
              <a:rPr lang="it-IT" b="1" dirty="0"/>
              <a:t>opera solo ove non ricorrano i presupposti previsti dalla L. 223/91</a:t>
            </a:r>
            <a:r>
              <a:rPr lang="it-IT" dirty="0"/>
              <a:t>, in caso contrario si applica la procedura e occorre procedere con i licenziamenti collettivi salve comunque le dimissioni per giusta causa del lavoratore</a:t>
            </a:r>
          </a:p>
          <a:p>
            <a:pPr marL="0" indent="0" algn="ctr">
              <a:buNone/>
            </a:pPr>
            <a:r>
              <a:rPr lang="it-IT" dirty="0"/>
              <a:t>o</a:t>
            </a:r>
          </a:p>
          <a:p>
            <a:pPr marL="0" indent="0" algn="just">
              <a:buNone/>
            </a:pPr>
            <a:r>
              <a:rPr lang="it-IT" b="1" dirty="0"/>
              <a:t>C</a:t>
            </a:r>
            <a:r>
              <a:rPr lang="it-IT" dirty="0"/>
              <a:t>- Ove ricorrano i presupposti previsti dalla L. 223/91, </a:t>
            </a:r>
            <a:r>
              <a:rPr lang="it-IT" b="1" dirty="0"/>
              <a:t>si applica la procedura ma all’esito della stessa i rapporti si risolvono di diritto</a:t>
            </a:r>
            <a:endParaRPr lang="it-IT" b="1" dirty="0">
              <a:solidFill>
                <a:srgbClr val="FF0000"/>
              </a:solidFill>
            </a:endParaRPr>
          </a:p>
        </p:txBody>
      </p:sp>
      <p:sp>
        <p:nvSpPr>
          <p:cNvPr id="4" name="Segnaposto piè di pagina 3">
            <a:extLst>
              <a:ext uri="{FF2B5EF4-FFF2-40B4-BE49-F238E27FC236}">
                <a16:creationId xmlns:a16="http://schemas.microsoft.com/office/drawing/2014/main" id="{906A1303-4C42-4DEA-9C92-87C60E41240A}"/>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05936714-619C-4537-A5E5-CCFD4DF9CD37}"/>
              </a:ext>
            </a:extLst>
          </p:cNvPr>
          <p:cNvSpPr>
            <a:spLocks noGrp="1"/>
          </p:cNvSpPr>
          <p:nvPr>
            <p:ph type="sldNum" sz="quarter" idx="12"/>
          </p:nvPr>
        </p:nvSpPr>
        <p:spPr/>
        <p:txBody>
          <a:bodyPr/>
          <a:lstStyle/>
          <a:p>
            <a:fld id="{69E57DC2-970A-4B3E-BB1C-7A09969E49DF}" type="slidenum">
              <a:rPr lang="en-US" smtClean="0"/>
              <a:t>17</a:t>
            </a:fld>
            <a:endParaRPr lang="en-US" dirty="0"/>
          </a:p>
        </p:txBody>
      </p:sp>
    </p:spTree>
    <p:extLst>
      <p:ext uri="{BB962C8B-B14F-4D97-AF65-F5344CB8AC3E}">
        <p14:creationId xmlns:p14="http://schemas.microsoft.com/office/powerpoint/2010/main" val="2814204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3B946D-068A-49B8-B504-480BD12EA95A}"/>
              </a:ext>
            </a:extLst>
          </p:cNvPr>
          <p:cNvSpPr>
            <a:spLocks noGrp="1"/>
          </p:cNvSpPr>
          <p:nvPr>
            <p:ph type="title"/>
          </p:nvPr>
        </p:nvSpPr>
        <p:spPr/>
        <p:txBody>
          <a:bodyPr>
            <a:normAutofit/>
          </a:bodyPr>
          <a:lstStyle/>
          <a:p>
            <a:r>
              <a:rPr lang="it-IT" b="1" dirty="0">
                <a:solidFill>
                  <a:srgbClr val="FF0000"/>
                </a:solidFill>
              </a:rPr>
              <a:t>Trattamenti per il lavoratore connessi alla cessazione del rapporto di lavoro</a:t>
            </a:r>
          </a:p>
        </p:txBody>
      </p:sp>
      <p:sp>
        <p:nvSpPr>
          <p:cNvPr id="3" name="Segnaposto contenuto 2">
            <a:extLst>
              <a:ext uri="{FF2B5EF4-FFF2-40B4-BE49-F238E27FC236}">
                <a16:creationId xmlns:a16="http://schemas.microsoft.com/office/drawing/2014/main" id="{0E80DDFF-EFE0-4BDC-B1D9-48EED1E9C5C5}"/>
              </a:ext>
            </a:extLst>
          </p:cNvPr>
          <p:cNvSpPr>
            <a:spLocks noGrp="1"/>
          </p:cNvSpPr>
          <p:nvPr>
            <p:ph idx="1"/>
          </p:nvPr>
        </p:nvSpPr>
        <p:spPr/>
        <p:txBody>
          <a:bodyPr>
            <a:normAutofit/>
          </a:bodyPr>
          <a:lstStyle/>
          <a:p>
            <a:pPr marL="0" indent="0" algn="just">
              <a:buNone/>
            </a:pPr>
            <a:r>
              <a:rPr lang="it-IT" dirty="0"/>
              <a:t> </a:t>
            </a:r>
            <a:r>
              <a:rPr lang="it-IT" b="1" dirty="0"/>
              <a:t>A-</a:t>
            </a:r>
            <a:r>
              <a:rPr lang="it-IT" dirty="0"/>
              <a:t> In caso di recesso comunicato dal curatore • In caso di dimissioni per giusta causa trascorsi 4 mesi dalla apertura della liquidazione giudiziale</a:t>
            </a:r>
          </a:p>
          <a:p>
            <a:pPr algn="just"/>
            <a:r>
              <a:rPr lang="it-IT" dirty="0">
                <a:solidFill>
                  <a:srgbClr val="C00000"/>
                </a:solidFill>
              </a:rPr>
              <a:t> Naspi + Indennità sostitutiva del preavviso (da insinuarsi al passivo con TFR)</a:t>
            </a:r>
          </a:p>
          <a:p>
            <a:pPr marL="0" indent="0" algn="just">
              <a:buNone/>
            </a:pPr>
            <a:r>
              <a:rPr lang="it-IT" dirty="0"/>
              <a:t> </a:t>
            </a:r>
            <a:r>
              <a:rPr lang="it-IT" b="1" dirty="0"/>
              <a:t>B-</a:t>
            </a:r>
            <a:r>
              <a:rPr lang="it-IT" dirty="0"/>
              <a:t> In caso di risoluzione di diritto al termine del periodo di 4 mesi dalla apertura della liquidazione giudiziale </a:t>
            </a:r>
          </a:p>
          <a:p>
            <a:pPr algn="just"/>
            <a:r>
              <a:rPr lang="it-IT" dirty="0"/>
              <a:t> </a:t>
            </a:r>
            <a:r>
              <a:rPr lang="it-IT" dirty="0">
                <a:solidFill>
                  <a:srgbClr val="C00000"/>
                </a:solidFill>
              </a:rPr>
              <a:t>Naspi + Indennità sostitutiva del preavviso (da insinuarsi al passivo)</a:t>
            </a:r>
          </a:p>
          <a:p>
            <a:pPr marL="0" indent="0" algn="just">
              <a:buNone/>
            </a:pPr>
            <a:r>
              <a:rPr lang="it-IT" dirty="0"/>
              <a:t> </a:t>
            </a:r>
            <a:r>
              <a:rPr lang="it-IT" b="1" dirty="0"/>
              <a:t>C</a:t>
            </a:r>
            <a:r>
              <a:rPr lang="it-IT" dirty="0"/>
              <a:t>- Al termine del successivo periodo come prorogato dal giudice delegato</a:t>
            </a:r>
          </a:p>
          <a:p>
            <a:pPr marL="0" indent="0" algn="just">
              <a:buNone/>
            </a:pPr>
            <a:r>
              <a:rPr lang="it-IT" dirty="0">
                <a:solidFill>
                  <a:srgbClr val="C00000"/>
                </a:solidFill>
              </a:rPr>
              <a:t>Naspi + Indennità sostitutiva del preavviso + Indennità, esente da contributi, pari a 2 mensilità per ogni anno di servizio (max. 8 mensilità) (quest’ultima in prededuzione)</a:t>
            </a:r>
          </a:p>
        </p:txBody>
      </p:sp>
      <p:sp>
        <p:nvSpPr>
          <p:cNvPr id="4" name="Segnaposto piè di pagina 3">
            <a:extLst>
              <a:ext uri="{FF2B5EF4-FFF2-40B4-BE49-F238E27FC236}">
                <a16:creationId xmlns:a16="http://schemas.microsoft.com/office/drawing/2014/main" id="{6F73AE10-482A-4645-B019-4E4B17C5FB64}"/>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1371B2B4-5474-44B8-AC31-E0F22CA1DE0E}"/>
              </a:ext>
            </a:extLst>
          </p:cNvPr>
          <p:cNvSpPr>
            <a:spLocks noGrp="1"/>
          </p:cNvSpPr>
          <p:nvPr>
            <p:ph type="sldNum" sz="quarter" idx="12"/>
          </p:nvPr>
        </p:nvSpPr>
        <p:spPr/>
        <p:txBody>
          <a:bodyPr/>
          <a:lstStyle/>
          <a:p>
            <a:fld id="{69E57DC2-970A-4B3E-BB1C-7A09969E49DF}" type="slidenum">
              <a:rPr lang="en-US" smtClean="0"/>
              <a:t>18</a:t>
            </a:fld>
            <a:endParaRPr lang="en-US" dirty="0"/>
          </a:p>
        </p:txBody>
      </p:sp>
    </p:spTree>
    <p:extLst>
      <p:ext uri="{BB962C8B-B14F-4D97-AF65-F5344CB8AC3E}">
        <p14:creationId xmlns:p14="http://schemas.microsoft.com/office/powerpoint/2010/main" val="3166142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143065-03A3-4386-9FDF-5D87CEA89B8C}"/>
              </a:ext>
            </a:extLst>
          </p:cNvPr>
          <p:cNvSpPr>
            <a:spLocks noGrp="1"/>
          </p:cNvSpPr>
          <p:nvPr>
            <p:ph type="title"/>
          </p:nvPr>
        </p:nvSpPr>
        <p:spPr>
          <a:xfrm>
            <a:off x="1773936" y="679061"/>
            <a:ext cx="9601200" cy="947691"/>
          </a:xfrm>
        </p:spPr>
        <p:txBody>
          <a:bodyPr/>
          <a:lstStyle/>
          <a:p>
            <a:r>
              <a:rPr lang="it-IT" sz="3600" b="1" dirty="0">
                <a:solidFill>
                  <a:srgbClr val="FF0000"/>
                </a:solidFill>
              </a:rPr>
              <a:t>Articolo 368 co. 4 </a:t>
            </a:r>
            <a:r>
              <a:rPr lang="it-IT" sz="3600" b="1" dirty="0" err="1">
                <a:solidFill>
                  <a:srgbClr val="FF0000"/>
                </a:solidFill>
              </a:rPr>
              <a:t>D.l.vo</a:t>
            </a:r>
            <a:r>
              <a:rPr lang="it-IT" sz="3600" b="1" dirty="0">
                <a:solidFill>
                  <a:srgbClr val="FF0000"/>
                </a:solidFill>
              </a:rPr>
              <a:t> n. 14/2019</a:t>
            </a:r>
            <a:endParaRPr lang="it-IT" b="1" dirty="0">
              <a:solidFill>
                <a:srgbClr val="FF0000"/>
              </a:solidFill>
            </a:endParaRPr>
          </a:p>
        </p:txBody>
      </p:sp>
      <p:sp>
        <p:nvSpPr>
          <p:cNvPr id="3" name="Segnaposto contenuto 2">
            <a:extLst>
              <a:ext uri="{FF2B5EF4-FFF2-40B4-BE49-F238E27FC236}">
                <a16:creationId xmlns:a16="http://schemas.microsoft.com/office/drawing/2014/main" id="{AF2B31D8-64A4-482C-9738-8EC92C5A7A1E}"/>
              </a:ext>
            </a:extLst>
          </p:cNvPr>
          <p:cNvSpPr>
            <a:spLocks noGrp="1"/>
          </p:cNvSpPr>
          <p:nvPr>
            <p:ph idx="1"/>
          </p:nvPr>
        </p:nvSpPr>
        <p:spPr>
          <a:xfrm>
            <a:off x="1371600" y="1775534"/>
            <a:ext cx="9601200" cy="4091866"/>
          </a:xfrm>
        </p:spPr>
        <p:txBody>
          <a:bodyPr>
            <a:normAutofit/>
          </a:bodyPr>
          <a:lstStyle/>
          <a:p>
            <a:pPr algn="just"/>
            <a:r>
              <a:rPr lang="it-IT" sz="1800" dirty="0"/>
              <a:t>All'articolo 47 della legge 29 dicembre 1990, n. 428, sono apportate le seguenti modificazioni e integrazioni: </a:t>
            </a:r>
          </a:p>
          <a:p>
            <a:pPr marL="0" indent="0" algn="just">
              <a:buNone/>
            </a:pPr>
            <a:r>
              <a:rPr lang="it-IT" sz="1800" i="1" dirty="0"/>
              <a:t>a) dopo il comma 1 </a:t>
            </a:r>
            <a:r>
              <a:rPr lang="it-IT" sz="1800" i="1" dirty="0" err="1"/>
              <a:t>e'</a:t>
            </a:r>
            <a:r>
              <a:rPr lang="it-IT" sz="1800" i="1" dirty="0"/>
              <a:t> inserito il seguente:</a:t>
            </a:r>
            <a:r>
              <a:rPr lang="it-IT" sz="1800" i="1" dirty="0">
                <a:solidFill>
                  <a:srgbClr val="FF0000"/>
                </a:solidFill>
              </a:rPr>
              <a:t> «1-bis. Nei casi di trasferimenti di aziende nell'ambito di procedure di regolazione della crisi e dell'insolvenza di cui al presente codice, la comunicazione di cui al comma 1 può essere effettuata anche solo da chi intenda proporre offerta di acquisto dell'azienda o proposta di concordato preventivo concorrente con quella dell'imprenditore; in tale ipotesi l'efficacia degli accordi di cui ai commi 4-bis e 5 può essere subordinata alla successiva attribuzione dell'azienda ai terzi offerenti o proponenti.»</a:t>
            </a:r>
            <a:r>
              <a:rPr lang="it-IT" sz="1800" i="1" dirty="0">
                <a:solidFill>
                  <a:schemeClr val="tx1"/>
                </a:solidFill>
              </a:rPr>
              <a:t>.</a:t>
            </a:r>
          </a:p>
        </p:txBody>
      </p:sp>
      <p:sp>
        <p:nvSpPr>
          <p:cNvPr id="4" name="Segnaposto piè di pagina 3">
            <a:extLst>
              <a:ext uri="{FF2B5EF4-FFF2-40B4-BE49-F238E27FC236}">
                <a16:creationId xmlns:a16="http://schemas.microsoft.com/office/drawing/2014/main" id="{E18CA038-9304-416E-B04E-C9850AD68587}"/>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7D6153E7-8A67-4017-825B-3B16D23E92F1}"/>
              </a:ext>
            </a:extLst>
          </p:cNvPr>
          <p:cNvSpPr>
            <a:spLocks noGrp="1"/>
          </p:cNvSpPr>
          <p:nvPr>
            <p:ph type="sldNum" sz="quarter" idx="12"/>
          </p:nvPr>
        </p:nvSpPr>
        <p:spPr/>
        <p:txBody>
          <a:bodyPr/>
          <a:lstStyle/>
          <a:p>
            <a:fld id="{69E57DC2-970A-4B3E-BB1C-7A09969E49DF}" type="slidenum">
              <a:rPr lang="en-US" smtClean="0"/>
              <a:t>19</a:t>
            </a:fld>
            <a:endParaRPr lang="en-US" dirty="0"/>
          </a:p>
        </p:txBody>
      </p:sp>
    </p:spTree>
    <p:extLst>
      <p:ext uri="{BB962C8B-B14F-4D97-AF65-F5344CB8AC3E}">
        <p14:creationId xmlns:p14="http://schemas.microsoft.com/office/powerpoint/2010/main" val="328025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327FC3-73E3-4BFA-9B32-984727361CF9}"/>
              </a:ext>
            </a:extLst>
          </p:cNvPr>
          <p:cNvSpPr>
            <a:spLocks noGrp="1"/>
          </p:cNvSpPr>
          <p:nvPr>
            <p:ph type="title"/>
          </p:nvPr>
        </p:nvSpPr>
        <p:spPr>
          <a:xfrm>
            <a:off x="1589103" y="624110"/>
            <a:ext cx="9915509" cy="867339"/>
          </a:xfrm>
        </p:spPr>
        <p:txBody>
          <a:bodyPr>
            <a:normAutofit fontScale="90000"/>
          </a:bodyPr>
          <a:lstStyle/>
          <a:p>
            <a:pPr algn="ctr"/>
            <a:r>
              <a:rPr lang="it-IT" sz="4000" b="1" dirty="0">
                <a:solidFill>
                  <a:srgbClr val="FF0000"/>
                </a:solidFill>
              </a:rPr>
              <a:t>Art. 2119 comma 2 </a:t>
            </a:r>
            <a:r>
              <a:rPr lang="it-IT" sz="3600" b="1" dirty="0">
                <a:solidFill>
                  <a:srgbClr val="FF0000"/>
                </a:solidFill>
              </a:rPr>
              <a:t>codice civile</a:t>
            </a:r>
            <a:br>
              <a:rPr lang="it-IT" dirty="0">
                <a:solidFill>
                  <a:srgbClr val="FF0000"/>
                </a:solidFill>
              </a:rPr>
            </a:br>
            <a:endParaRPr lang="it-IT" dirty="0"/>
          </a:p>
        </p:txBody>
      </p:sp>
      <p:sp>
        <p:nvSpPr>
          <p:cNvPr id="3" name="Segnaposto contenuto 2">
            <a:extLst>
              <a:ext uri="{FF2B5EF4-FFF2-40B4-BE49-F238E27FC236}">
                <a16:creationId xmlns:a16="http://schemas.microsoft.com/office/drawing/2014/main" id="{2EC54C2E-4494-47ED-A7EA-28CF89D547EE}"/>
              </a:ext>
            </a:extLst>
          </p:cNvPr>
          <p:cNvSpPr>
            <a:spLocks noGrp="1"/>
          </p:cNvSpPr>
          <p:nvPr>
            <p:ph idx="1"/>
          </p:nvPr>
        </p:nvSpPr>
        <p:spPr>
          <a:xfrm>
            <a:off x="1371600" y="1873188"/>
            <a:ext cx="9601200" cy="3994212"/>
          </a:xfrm>
        </p:spPr>
        <p:txBody>
          <a:bodyPr>
            <a:normAutofit fontScale="92500" lnSpcReduction="10000"/>
          </a:bodyPr>
          <a:lstStyle/>
          <a:p>
            <a:pPr algn="just"/>
            <a:r>
              <a:rPr lang="it-IT" dirty="0"/>
              <a:t>&lt; </a:t>
            </a:r>
            <a:r>
              <a:rPr lang="it-IT" b="1" i="1" dirty="0">
                <a:solidFill>
                  <a:schemeClr val="tx1"/>
                </a:solidFill>
              </a:rPr>
              <a:t>Non costituisce giusta causa di risoluzione del contratto il fallimento dell’imprenditore o la liquidazione coatta ammnistrativa dell’azienda</a:t>
            </a:r>
            <a:r>
              <a:rPr lang="it-IT" b="1" dirty="0">
                <a:solidFill>
                  <a:schemeClr val="tx1"/>
                </a:solidFill>
              </a:rPr>
              <a:t>&gt;</a:t>
            </a:r>
          </a:p>
          <a:p>
            <a:pPr marL="0" indent="0" algn="ctr">
              <a:buNone/>
            </a:pPr>
            <a:r>
              <a:rPr lang="it-IT" sz="3900" b="1" dirty="0">
                <a:solidFill>
                  <a:srgbClr val="FF0000"/>
                </a:solidFill>
              </a:rPr>
              <a:t>Art. 72 LF (co. 1 e 2)</a:t>
            </a:r>
          </a:p>
          <a:p>
            <a:pPr algn="just"/>
            <a:r>
              <a:rPr lang="it-IT" dirty="0"/>
              <a:t>Se un contratto è ancora ineseguito o non compiutamente eseguito da entrambe le parti quando, nei confronti di una di esse, è dichiarato il fallimento, </a:t>
            </a:r>
            <a:r>
              <a:rPr lang="it-IT" b="1" dirty="0"/>
              <a:t>l'esecuzione del contratto</a:t>
            </a:r>
            <a:r>
              <a:rPr lang="it-IT" dirty="0"/>
              <a:t>, fatte salve le diverse disposizioni della presente Sezione, </a:t>
            </a:r>
            <a:r>
              <a:rPr lang="it-IT" b="1" dirty="0"/>
              <a:t>rimane sospesa</a:t>
            </a:r>
            <a:r>
              <a:rPr lang="it-IT" dirty="0"/>
              <a:t> fino a quando il curatore, con l'autorizzazione del comitato dei creditori, dichiara di subentrare nel contratto in luogo del fallito, assumendo tutti i relativi obblighi, ovvero di sciogliersi dal medesimo, salvo che, nei contratti ad effetti reali, sia </a:t>
            </a:r>
            <a:r>
              <a:rPr lang="it-IT" dirty="0" err="1"/>
              <a:t>gia'</a:t>
            </a:r>
            <a:r>
              <a:rPr lang="it-IT" dirty="0"/>
              <a:t> avvenuto il trasferimento del diritto .</a:t>
            </a:r>
          </a:p>
          <a:p>
            <a:pPr algn="just"/>
            <a:r>
              <a:rPr lang="it-IT" dirty="0"/>
              <a:t>Il contraente può </a:t>
            </a:r>
            <a:r>
              <a:rPr lang="it-IT" b="1" dirty="0"/>
              <a:t>mettere in mora </a:t>
            </a:r>
            <a:r>
              <a:rPr lang="it-IT" dirty="0"/>
              <a:t>il curatore, facendogli assegnare dal giudice delegato un termine non superiore a sessanta giorni, decorso il quale il contratto si intende sciolto.</a:t>
            </a:r>
          </a:p>
          <a:p>
            <a:pPr algn="ctr"/>
            <a:endParaRPr lang="it-IT" dirty="0"/>
          </a:p>
        </p:txBody>
      </p:sp>
      <p:sp>
        <p:nvSpPr>
          <p:cNvPr id="4" name="Segnaposto piè di pagina 3">
            <a:extLst>
              <a:ext uri="{FF2B5EF4-FFF2-40B4-BE49-F238E27FC236}">
                <a16:creationId xmlns:a16="http://schemas.microsoft.com/office/drawing/2014/main" id="{A3B4BCC0-827D-4759-9C9A-752F6FA4F707}"/>
              </a:ext>
            </a:extLst>
          </p:cNvPr>
          <p:cNvSpPr>
            <a:spLocks noGrp="1"/>
          </p:cNvSpPr>
          <p:nvPr>
            <p:ph type="ftr" sz="quarter" idx="11"/>
          </p:nvPr>
        </p:nvSpPr>
        <p:spPr/>
        <p:txBody>
          <a:bodyPr/>
          <a:lstStyle/>
          <a:p>
            <a:r>
              <a:rPr lang="en-US" dirty="0"/>
              <a:t>Avv. Maurizio Sartori</a:t>
            </a:r>
          </a:p>
        </p:txBody>
      </p:sp>
      <p:sp>
        <p:nvSpPr>
          <p:cNvPr id="5" name="Segnaposto numero diapositiva 4">
            <a:extLst>
              <a:ext uri="{FF2B5EF4-FFF2-40B4-BE49-F238E27FC236}">
                <a16:creationId xmlns:a16="http://schemas.microsoft.com/office/drawing/2014/main" id="{16FDCE47-B9A3-4EC2-8800-C7C33B6427AF}"/>
              </a:ext>
            </a:extLst>
          </p:cNvPr>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3907846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6290A0-18BC-43A7-9476-485A03590113}"/>
              </a:ext>
            </a:extLst>
          </p:cNvPr>
          <p:cNvSpPr>
            <a:spLocks noGrp="1"/>
          </p:cNvSpPr>
          <p:nvPr>
            <p:ph type="title"/>
          </p:nvPr>
        </p:nvSpPr>
        <p:spPr/>
        <p:txBody>
          <a:bodyPr>
            <a:normAutofit fontScale="90000"/>
          </a:bodyPr>
          <a:lstStyle/>
          <a:p>
            <a:pPr algn="ctr"/>
            <a:r>
              <a:rPr lang="it-IT" sz="3200" b="1" dirty="0">
                <a:solidFill>
                  <a:srgbClr val="FF0000"/>
                </a:solidFill>
              </a:rPr>
              <a:t>IL TRASFERIMENTO DI AZIENDA E GLI EFFETTI SUI RAPPORTI DI LAVORO PENDENTI</a:t>
            </a:r>
            <a:br>
              <a:rPr lang="it-IT" sz="3200" dirty="0"/>
            </a:br>
            <a:endParaRPr lang="it-IT" sz="3200" dirty="0"/>
          </a:p>
        </p:txBody>
      </p:sp>
      <p:sp>
        <p:nvSpPr>
          <p:cNvPr id="3" name="Segnaposto contenuto 2">
            <a:extLst>
              <a:ext uri="{FF2B5EF4-FFF2-40B4-BE49-F238E27FC236}">
                <a16:creationId xmlns:a16="http://schemas.microsoft.com/office/drawing/2014/main" id="{DC5F5723-6BEA-41CB-9740-7007F424D9D7}"/>
              </a:ext>
            </a:extLst>
          </p:cNvPr>
          <p:cNvSpPr>
            <a:spLocks noGrp="1"/>
          </p:cNvSpPr>
          <p:nvPr>
            <p:ph idx="1"/>
          </p:nvPr>
        </p:nvSpPr>
        <p:spPr/>
        <p:txBody>
          <a:bodyPr/>
          <a:lstStyle/>
          <a:p>
            <a:pPr marL="0" indent="0" algn="ctr">
              <a:buNone/>
            </a:pPr>
            <a:r>
              <a:rPr lang="it-IT" dirty="0"/>
              <a:t>Due nuclei normativi fondamentali</a:t>
            </a:r>
          </a:p>
          <a:p>
            <a:pPr marL="0" indent="0" algn="ctr">
              <a:buNone/>
            </a:pPr>
            <a:r>
              <a:rPr lang="it-IT" sz="2800" dirty="0">
                <a:solidFill>
                  <a:schemeClr val="tx1"/>
                </a:solidFill>
              </a:rPr>
              <a:t>1) </a:t>
            </a:r>
            <a:r>
              <a:rPr lang="it-IT" sz="2800" b="1" dirty="0">
                <a:solidFill>
                  <a:srgbClr val="FF0000"/>
                </a:solidFill>
              </a:rPr>
              <a:t>Art. 2112 c.c.</a:t>
            </a:r>
          </a:p>
          <a:p>
            <a:pPr marL="0" indent="0" algn="ctr">
              <a:buNone/>
            </a:pPr>
            <a:r>
              <a:rPr lang="it-IT" dirty="0"/>
              <a:t>Mantenimento dei diritti dei lavoratori in caso di trasferimento d'azienda </a:t>
            </a:r>
          </a:p>
          <a:p>
            <a:pPr marL="0" indent="0" algn="ctr">
              <a:buNone/>
            </a:pPr>
            <a:r>
              <a:rPr lang="it-IT" dirty="0">
                <a:solidFill>
                  <a:schemeClr val="tx1"/>
                </a:solidFill>
              </a:rPr>
              <a:t>e</a:t>
            </a:r>
          </a:p>
          <a:p>
            <a:pPr marL="0" indent="0" algn="ctr">
              <a:buNone/>
            </a:pPr>
            <a:r>
              <a:rPr lang="it-IT" sz="2800" dirty="0">
                <a:solidFill>
                  <a:srgbClr val="FF0000"/>
                </a:solidFill>
              </a:rPr>
              <a:t> </a:t>
            </a:r>
            <a:r>
              <a:rPr lang="it-IT" sz="2800" dirty="0">
                <a:solidFill>
                  <a:schemeClr val="tx1"/>
                </a:solidFill>
              </a:rPr>
              <a:t>2) </a:t>
            </a:r>
            <a:r>
              <a:rPr lang="it-IT" sz="2800" b="1" dirty="0">
                <a:solidFill>
                  <a:srgbClr val="FF0000"/>
                </a:solidFill>
              </a:rPr>
              <a:t>Art. 47 L.428 del 1990 </a:t>
            </a:r>
          </a:p>
          <a:p>
            <a:pPr marL="0" indent="0" algn="ctr">
              <a:buNone/>
            </a:pPr>
            <a:r>
              <a:rPr lang="it-IT" dirty="0">
                <a:solidFill>
                  <a:schemeClr val="tx1"/>
                </a:solidFill>
              </a:rPr>
              <a:t>Trasferimenti di azienda</a:t>
            </a:r>
          </a:p>
        </p:txBody>
      </p:sp>
      <p:sp>
        <p:nvSpPr>
          <p:cNvPr id="4" name="Segnaposto piè di pagina 3">
            <a:extLst>
              <a:ext uri="{FF2B5EF4-FFF2-40B4-BE49-F238E27FC236}">
                <a16:creationId xmlns:a16="http://schemas.microsoft.com/office/drawing/2014/main" id="{B7861FEC-B3A1-430C-AFC4-491C27F721BF}"/>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C1DE3226-06FF-4223-9386-14D5DAD8388C}"/>
              </a:ext>
            </a:extLst>
          </p:cNvPr>
          <p:cNvSpPr>
            <a:spLocks noGrp="1"/>
          </p:cNvSpPr>
          <p:nvPr>
            <p:ph type="sldNum" sz="quarter" idx="12"/>
          </p:nvPr>
        </p:nvSpPr>
        <p:spPr/>
        <p:txBody>
          <a:bodyPr/>
          <a:lstStyle/>
          <a:p>
            <a:fld id="{69E57DC2-970A-4B3E-BB1C-7A09969E49DF}" type="slidenum">
              <a:rPr lang="en-US" smtClean="0"/>
              <a:t>20</a:t>
            </a:fld>
            <a:endParaRPr lang="en-US" dirty="0"/>
          </a:p>
        </p:txBody>
      </p:sp>
    </p:spTree>
    <p:extLst>
      <p:ext uri="{BB962C8B-B14F-4D97-AF65-F5344CB8AC3E}">
        <p14:creationId xmlns:p14="http://schemas.microsoft.com/office/powerpoint/2010/main" val="495020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5EE1D0-A6D7-42B8-9AEE-EFF0815099CB}"/>
              </a:ext>
            </a:extLst>
          </p:cNvPr>
          <p:cNvSpPr>
            <a:spLocks noGrp="1"/>
          </p:cNvSpPr>
          <p:nvPr>
            <p:ph type="title"/>
          </p:nvPr>
        </p:nvSpPr>
        <p:spPr/>
        <p:txBody>
          <a:bodyPr>
            <a:normAutofit/>
          </a:bodyPr>
          <a:lstStyle/>
          <a:p>
            <a:pPr algn="ctr"/>
            <a:r>
              <a:rPr lang="it-IT" sz="3600" b="1" dirty="0">
                <a:solidFill>
                  <a:srgbClr val="FF0000"/>
                </a:solidFill>
              </a:rPr>
              <a:t>Comunicazioni e consultazioni sindacali</a:t>
            </a:r>
          </a:p>
        </p:txBody>
      </p:sp>
      <p:sp>
        <p:nvSpPr>
          <p:cNvPr id="3" name="Segnaposto contenuto 2">
            <a:extLst>
              <a:ext uri="{FF2B5EF4-FFF2-40B4-BE49-F238E27FC236}">
                <a16:creationId xmlns:a16="http://schemas.microsoft.com/office/drawing/2014/main" id="{2ED509A9-512F-42B9-939F-DEC18E0D5A8D}"/>
              </a:ext>
            </a:extLst>
          </p:cNvPr>
          <p:cNvSpPr>
            <a:spLocks noGrp="1"/>
          </p:cNvSpPr>
          <p:nvPr>
            <p:ph idx="1"/>
          </p:nvPr>
        </p:nvSpPr>
        <p:spPr>
          <a:xfrm>
            <a:off x="2589212" y="1905000"/>
            <a:ext cx="8915400" cy="4006222"/>
          </a:xfrm>
        </p:spPr>
        <p:txBody>
          <a:bodyPr>
            <a:normAutofit/>
          </a:bodyPr>
          <a:lstStyle/>
          <a:p>
            <a:pPr marL="0" indent="0" algn="ctr">
              <a:buNone/>
            </a:pPr>
            <a:r>
              <a:rPr lang="it-IT" dirty="0">
                <a:solidFill>
                  <a:srgbClr val="FF0000"/>
                </a:solidFill>
              </a:rPr>
              <a:t>Rispetto alla disciplina vigente</a:t>
            </a:r>
            <a:endParaRPr lang="it-IT" dirty="0"/>
          </a:p>
          <a:p>
            <a:pPr marL="0" indent="0" algn="just">
              <a:buNone/>
            </a:pPr>
            <a:endParaRPr lang="it-IT" dirty="0"/>
          </a:p>
          <a:p>
            <a:pPr marL="0" indent="0" algn="just">
              <a:buNone/>
            </a:pPr>
            <a:r>
              <a:rPr lang="it-IT" dirty="0"/>
              <a:t>«nei casi di trasferimenti di aziende nell’ambito di procedure di regolazione della crisi e dell’insolvenza [</a:t>
            </a:r>
            <a:r>
              <a:rPr lang="it-IT" i="1" dirty="0"/>
              <a:t>omissis</a:t>
            </a:r>
            <a:r>
              <a:rPr lang="it-IT" dirty="0"/>
              <a:t>] la comunicazione di cui al comma 1 può essere effettuata </a:t>
            </a:r>
            <a:r>
              <a:rPr lang="it-IT" b="1" dirty="0"/>
              <a:t>anche solo da chi intenda proporre offerta di acquisto della azienda o proposta di concordato preventivo concorrente con quella dell’imprenditore</a:t>
            </a:r>
            <a:r>
              <a:rPr lang="it-IT" dirty="0"/>
              <a:t>; in tale ipotesi l’efficacia degli accordi di cui ai commi 4 bis e 5 può essere subordinata alla successiva attribuzione dell’azienda [</a:t>
            </a:r>
            <a:r>
              <a:rPr lang="it-IT" i="1" dirty="0"/>
              <a:t>omissis</a:t>
            </a:r>
            <a:r>
              <a:rPr lang="it-IT" dirty="0"/>
              <a:t>]»  </a:t>
            </a:r>
          </a:p>
          <a:p>
            <a:pPr marL="0" indent="0" algn="just">
              <a:buNone/>
            </a:pPr>
            <a:r>
              <a:rPr lang="it-IT" dirty="0">
                <a:solidFill>
                  <a:srgbClr val="FF0000"/>
                </a:solidFill>
              </a:rPr>
              <a:t>Anche affittuario  </a:t>
            </a:r>
          </a:p>
          <a:p>
            <a:pPr marL="0" indent="0" algn="ctr">
              <a:buNone/>
            </a:pPr>
            <a:r>
              <a:rPr lang="it-IT" dirty="0"/>
              <a:t>(condizione 212 comma 2 salvaguardia livelli occupazionali)</a:t>
            </a:r>
          </a:p>
          <a:p>
            <a:pPr marL="0" indent="0" algn="ctr">
              <a:buNone/>
            </a:pPr>
            <a:endParaRPr lang="it-IT" dirty="0"/>
          </a:p>
          <a:p>
            <a:pPr marL="0" indent="0" algn="ctr">
              <a:buNone/>
            </a:pPr>
            <a:endParaRPr lang="it-IT" dirty="0"/>
          </a:p>
          <a:p>
            <a:pPr marL="0" indent="0" algn="ctr">
              <a:buNone/>
            </a:pPr>
            <a:endParaRPr lang="it-IT" dirty="0"/>
          </a:p>
        </p:txBody>
      </p:sp>
      <p:sp>
        <p:nvSpPr>
          <p:cNvPr id="5" name="Segnaposto piè di pagina 4">
            <a:extLst>
              <a:ext uri="{FF2B5EF4-FFF2-40B4-BE49-F238E27FC236}">
                <a16:creationId xmlns:a16="http://schemas.microsoft.com/office/drawing/2014/main" id="{D64BB1B0-9624-4CC4-893D-4C2DA1CB7B0D}"/>
              </a:ext>
            </a:extLst>
          </p:cNvPr>
          <p:cNvSpPr>
            <a:spLocks noGrp="1"/>
          </p:cNvSpPr>
          <p:nvPr>
            <p:ph type="ftr" sz="quarter" idx="11"/>
          </p:nvPr>
        </p:nvSpPr>
        <p:spPr/>
        <p:txBody>
          <a:bodyPr/>
          <a:lstStyle/>
          <a:p>
            <a:r>
              <a:rPr lang="en-US"/>
              <a:t>Avv. Maurizio Sartori</a:t>
            </a:r>
            <a:endParaRPr lang="en-US" dirty="0"/>
          </a:p>
        </p:txBody>
      </p:sp>
      <p:sp>
        <p:nvSpPr>
          <p:cNvPr id="6" name="Segnaposto numero diapositiva 5">
            <a:extLst>
              <a:ext uri="{FF2B5EF4-FFF2-40B4-BE49-F238E27FC236}">
                <a16:creationId xmlns:a16="http://schemas.microsoft.com/office/drawing/2014/main" id="{D53B88CD-67C7-41F4-93BD-B73923D39D45}"/>
              </a:ext>
            </a:extLst>
          </p:cNvPr>
          <p:cNvSpPr>
            <a:spLocks noGrp="1"/>
          </p:cNvSpPr>
          <p:nvPr>
            <p:ph type="sldNum" sz="quarter" idx="12"/>
          </p:nvPr>
        </p:nvSpPr>
        <p:spPr/>
        <p:txBody>
          <a:bodyPr/>
          <a:lstStyle/>
          <a:p>
            <a:fld id="{69E57DC2-970A-4B3E-BB1C-7A09969E49DF}" type="slidenum">
              <a:rPr lang="en-US" smtClean="0"/>
              <a:t>21</a:t>
            </a:fld>
            <a:endParaRPr lang="en-US" dirty="0"/>
          </a:p>
        </p:txBody>
      </p:sp>
      <p:sp>
        <p:nvSpPr>
          <p:cNvPr id="4" name="Freccia in giù 3">
            <a:extLst>
              <a:ext uri="{FF2B5EF4-FFF2-40B4-BE49-F238E27FC236}">
                <a16:creationId xmlns:a16="http://schemas.microsoft.com/office/drawing/2014/main" id="{4BCD70B5-E693-4D08-8FEE-BB388F626AAA}"/>
              </a:ext>
            </a:extLst>
          </p:cNvPr>
          <p:cNvSpPr/>
          <p:nvPr/>
        </p:nvSpPr>
        <p:spPr>
          <a:xfrm>
            <a:off x="6562280" y="2295070"/>
            <a:ext cx="484632" cy="490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42573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02B752-2829-41EB-8EF7-10570D6E663B}"/>
              </a:ext>
            </a:extLst>
          </p:cNvPr>
          <p:cNvSpPr>
            <a:spLocks noGrp="1"/>
          </p:cNvSpPr>
          <p:nvPr>
            <p:ph type="title"/>
          </p:nvPr>
        </p:nvSpPr>
        <p:spPr>
          <a:xfrm>
            <a:off x="1371600" y="685799"/>
            <a:ext cx="9601200" cy="965447"/>
          </a:xfrm>
        </p:spPr>
        <p:txBody>
          <a:bodyPr>
            <a:normAutofit/>
          </a:bodyPr>
          <a:lstStyle/>
          <a:p>
            <a:pPr algn="ctr"/>
            <a:r>
              <a:rPr lang="it-IT" sz="3600" b="1" dirty="0">
                <a:solidFill>
                  <a:srgbClr val="FF0000"/>
                </a:solidFill>
              </a:rPr>
              <a:t>Articolo 368 co. 4 </a:t>
            </a:r>
            <a:r>
              <a:rPr lang="it-IT" sz="3600" b="1" dirty="0" err="1">
                <a:solidFill>
                  <a:srgbClr val="FF0000"/>
                </a:solidFill>
              </a:rPr>
              <a:t>lett.b</a:t>
            </a:r>
            <a:r>
              <a:rPr lang="it-IT" sz="3600" b="1" dirty="0">
                <a:solidFill>
                  <a:srgbClr val="FF0000"/>
                </a:solidFill>
              </a:rPr>
              <a:t>) </a:t>
            </a:r>
            <a:r>
              <a:rPr lang="it-IT" sz="3600" b="1" dirty="0" err="1">
                <a:solidFill>
                  <a:srgbClr val="FF0000"/>
                </a:solidFill>
              </a:rPr>
              <a:t>D.l.vo</a:t>
            </a:r>
            <a:r>
              <a:rPr lang="it-IT" sz="3600" b="1" dirty="0">
                <a:solidFill>
                  <a:srgbClr val="FF0000"/>
                </a:solidFill>
              </a:rPr>
              <a:t> n. 14/2019</a:t>
            </a:r>
          </a:p>
        </p:txBody>
      </p:sp>
      <p:sp>
        <p:nvSpPr>
          <p:cNvPr id="3" name="Segnaposto contenuto 2">
            <a:extLst>
              <a:ext uri="{FF2B5EF4-FFF2-40B4-BE49-F238E27FC236}">
                <a16:creationId xmlns:a16="http://schemas.microsoft.com/office/drawing/2014/main" id="{7F72AE4C-A327-4642-BFB4-AC003EF24F3E}"/>
              </a:ext>
            </a:extLst>
          </p:cNvPr>
          <p:cNvSpPr>
            <a:spLocks noGrp="1"/>
          </p:cNvSpPr>
          <p:nvPr>
            <p:ph idx="1"/>
          </p:nvPr>
        </p:nvSpPr>
        <p:spPr>
          <a:xfrm>
            <a:off x="1371600" y="2095130"/>
            <a:ext cx="9601200" cy="3772270"/>
          </a:xfrm>
        </p:spPr>
        <p:txBody>
          <a:bodyPr>
            <a:normAutofit/>
          </a:bodyPr>
          <a:lstStyle/>
          <a:p>
            <a:pPr algn="just"/>
            <a:r>
              <a:rPr lang="it-IT" b="1" dirty="0">
                <a:solidFill>
                  <a:schemeClr val="tx1"/>
                </a:solidFill>
              </a:rPr>
              <a:t>ATTUALE FORMULAZIONE dell’art. 4-bis dell'articolo 47 della legge 29 dicembre 1990, n. 428</a:t>
            </a:r>
            <a:r>
              <a:rPr lang="it-IT" dirty="0">
                <a:solidFill>
                  <a:schemeClr val="tx1"/>
                </a:solidFill>
              </a:rPr>
              <a:t>:  «</a:t>
            </a:r>
            <a:r>
              <a:rPr lang="it-IT" i="1" dirty="0">
                <a:solidFill>
                  <a:schemeClr val="tx1"/>
                </a:solidFill>
              </a:rPr>
              <a:t>Nel caso in cui sia stato raggiunto </a:t>
            </a:r>
            <a:r>
              <a:rPr lang="it-IT" b="1" i="1" dirty="0">
                <a:solidFill>
                  <a:schemeClr val="tx1"/>
                </a:solidFill>
              </a:rPr>
              <a:t>un accordo circa il mantenimento, anche parziale</a:t>
            </a:r>
            <a:r>
              <a:rPr lang="it-IT" i="1" dirty="0">
                <a:solidFill>
                  <a:schemeClr val="tx1"/>
                </a:solidFill>
              </a:rPr>
              <a:t>, dell'occupazione, l'articolo 2112 del codice civile trova applicazione nei termini e con le limitazioni previste dall'accordo medesimo qualora il trasferimento riguardi aziende: a) delle quali sia stato accertato lo stato di crisi aziendale, ai sensi dell'articolo 2, quinto comma, lettera c), della legge 12 agosto 1977, n. 675; b) per le quali sia stata disposta l'amministrazione straordinaria, ai sensi del decreto legislativo 8 luglio 1999, n. 270, in caso di continuazione o di mancata cessazione dell'attività. b-bis) per le quali vi sia stata la dichiarazione di apertura della procedura di concordato preventivo; b-ter) per le quali vi sia stata l'omologazione dell'accordo di ristrutturazione dei debiti.»  </a:t>
            </a:r>
          </a:p>
          <a:p>
            <a:pPr algn="just"/>
            <a:endParaRPr lang="it-IT" sz="1600" i="1" dirty="0">
              <a:solidFill>
                <a:srgbClr val="FF0000"/>
              </a:solidFill>
            </a:endParaRPr>
          </a:p>
        </p:txBody>
      </p:sp>
      <p:sp>
        <p:nvSpPr>
          <p:cNvPr id="4" name="Segnaposto piè di pagina 3">
            <a:extLst>
              <a:ext uri="{FF2B5EF4-FFF2-40B4-BE49-F238E27FC236}">
                <a16:creationId xmlns:a16="http://schemas.microsoft.com/office/drawing/2014/main" id="{DED7B7B5-F221-4014-8CF8-8F41155FC222}"/>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9D206EFF-494B-4E76-9FAD-3F10142B73BA}"/>
              </a:ext>
            </a:extLst>
          </p:cNvPr>
          <p:cNvSpPr>
            <a:spLocks noGrp="1"/>
          </p:cNvSpPr>
          <p:nvPr>
            <p:ph type="sldNum" sz="quarter" idx="12"/>
          </p:nvPr>
        </p:nvSpPr>
        <p:spPr/>
        <p:txBody>
          <a:bodyPr/>
          <a:lstStyle/>
          <a:p>
            <a:fld id="{69E57DC2-970A-4B3E-BB1C-7A09969E49DF}" type="slidenum">
              <a:rPr lang="en-US" smtClean="0"/>
              <a:t>22</a:t>
            </a:fld>
            <a:endParaRPr lang="en-US" dirty="0"/>
          </a:p>
        </p:txBody>
      </p:sp>
    </p:spTree>
    <p:extLst>
      <p:ext uri="{BB962C8B-B14F-4D97-AF65-F5344CB8AC3E}">
        <p14:creationId xmlns:p14="http://schemas.microsoft.com/office/powerpoint/2010/main" val="2798814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7118B84-7049-411E-BA94-A3D49AF664EA}"/>
              </a:ext>
            </a:extLst>
          </p:cNvPr>
          <p:cNvSpPr>
            <a:spLocks noGrp="1"/>
          </p:cNvSpPr>
          <p:nvPr>
            <p:ph idx="1"/>
          </p:nvPr>
        </p:nvSpPr>
        <p:spPr>
          <a:xfrm>
            <a:off x="2059620" y="1376038"/>
            <a:ext cx="9161756" cy="4535183"/>
          </a:xfrm>
        </p:spPr>
        <p:txBody>
          <a:bodyPr/>
          <a:lstStyle/>
          <a:p>
            <a:pPr lvl="0" algn="just">
              <a:buClr>
                <a:srgbClr val="A53010"/>
              </a:buClr>
            </a:pPr>
            <a:r>
              <a:rPr lang="it-IT" dirty="0">
                <a:solidFill>
                  <a:prstClr val="black">
                    <a:lumMod val="75000"/>
                    <a:lumOff val="25000"/>
                  </a:prstClr>
                </a:solidFill>
              </a:rPr>
              <a:t>b) </a:t>
            </a:r>
            <a:r>
              <a:rPr lang="it-IT" b="1" dirty="0">
                <a:solidFill>
                  <a:prstClr val="black">
                    <a:lumMod val="75000"/>
                    <a:lumOff val="25000"/>
                  </a:prstClr>
                </a:solidFill>
              </a:rPr>
              <a:t>il comma 4-bis e' sostituito dal seguente</a:t>
            </a:r>
            <a:r>
              <a:rPr lang="it-IT" dirty="0">
                <a:solidFill>
                  <a:prstClr val="black">
                    <a:lumMod val="75000"/>
                    <a:lumOff val="25000"/>
                  </a:prstClr>
                </a:solidFill>
              </a:rPr>
              <a:t>:</a:t>
            </a:r>
            <a:r>
              <a:rPr lang="it-IT" i="1" dirty="0">
                <a:solidFill>
                  <a:srgbClr val="FF0000"/>
                </a:solidFill>
              </a:rPr>
              <a:t>«4-bis. Nel caso in cui sia stato raggiunto un accordo, nel corso delle consultazioni di cui ai precedenti commi, con finalità di salvaguardia dell'occupazione, l'articolo 2112 del codice civile, </a:t>
            </a:r>
            <a:r>
              <a:rPr lang="it-IT" b="1" i="1" dirty="0">
                <a:solidFill>
                  <a:prstClr val="black"/>
                </a:solidFill>
              </a:rPr>
              <a:t>fermo il trasferimento al cessionario dei rapporti di lavoro</a:t>
            </a:r>
            <a:r>
              <a:rPr lang="it-IT" i="1" dirty="0">
                <a:solidFill>
                  <a:srgbClr val="FF0000"/>
                </a:solidFill>
              </a:rPr>
              <a:t>, trova applicazione, per quanto attiene alle condizioni di lavoro, nei termini e con le limitazioni previste dall'accordo medesimo, da concludersi anche attraverso i contratti collettivi di cui all'articolo 51 del decreto legislativo 15 giugno 2015, n. 81, qualora il trasferimento riguardi aziende: a) per le quali vi sia stata la dichiarazione di apertura della procedura di concordato preventivo in regime di continuità indiretta, ai sensi dell'articolo 84, comma 2, del codice della crisi e dell'insolvenza, con trasferimento di azienda successivo all'apertura del concordato stesso; b) per le quali vi sia stata l'omologazione degli accordi di ristrutturazione dei debiti, quando gli accordi non hanno carattere liquidatorio; c) per le quali è stata disposta l'amministrazione straordinaria, ai sensi del decreto legislativo 8 luglio 1999, n. 270, in caso di continuazione o di mancata cessazione dell'attività</a:t>
            </a:r>
            <a:r>
              <a:rPr lang="it-IT" i="1" dirty="0">
                <a:solidFill>
                  <a:prstClr val="black"/>
                </a:solidFill>
              </a:rPr>
              <a:t>».</a:t>
            </a:r>
          </a:p>
          <a:p>
            <a:endParaRPr lang="it-IT" dirty="0"/>
          </a:p>
        </p:txBody>
      </p:sp>
      <p:sp>
        <p:nvSpPr>
          <p:cNvPr id="4" name="Segnaposto piè di pagina 3">
            <a:extLst>
              <a:ext uri="{FF2B5EF4-FFF2-40B4-BE49-F238E27FC236}">
                <a16:creationId xmlns:a16="http://schemas.microsoft.com/office/drawing/2014/main" id="{767A4641-7ACB-42AE-B902-A2B6F1E8FE68}"/>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156FA7FC-64B4-45BD-9128-F33C4974F7A3}"/>
              </a:ext>
            </a:extLst>
          </p:cNvPr>
          <p:cNvSpPr>
            <a:spLocks noGrp="1"/>
          </p:cNvSpPr>
          <p:nvPr>
            <p:ph type="sldNum" sz="quarter" idx="12"/>
          </p:nvPr>
        </p:nvSpPr>
        <p:spPr/>
        <p:txBody>
          <a:bodyPr/>
          <a:lstStyle/>
          <a:p>
            <a:fld id="{69E57DC2-970A-4B3E-BB1C-7A09969E49DF}" type="slidenum">
              <a:rPr lang="en-US" smtClean="0"/>
              <a:t>23</a:t>
            </a:fld>
            <a:endParaRPr lang="en-US" dirty="0"/>
          </a:p>
        </p:txBody>
      </p:sp>
    </p:spTree>
    <p:extLst>
      <p:ext uri="{BB962C8B-B14F-4D97-AF65-F5344CB8AC3E}">
        <p14:creationId xmlns:p14="http://schemas.microsoft.com/office/powerpoint/2010/main" val="4093140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2898E7-0CB6-407D-B788-C5AA04D7A6A7}"/>
              </a:ext>
            </a:extLst>
          </p:cNvPr>
          <p:cNvSpPr>
            <a:spLocks noGrp="1"/>
          </p:cNvSpPr>
          <p:nvPr>
            <p:ph type="title"/>
          </p:nvPr>
        </p:nvSpPr>
        <p:spPr>
          <a:xfrm>
            <a:off x="2077375" y="216629"/>
            <a:ext cx="8708145" cy="624185"/>
          </a:xfrm>
        </p:spPr>
        <p:txBody>
          <a:bodyPr>
            <a:normAutofit/>
          </a:bodyPr>
          <a:lstStyle/>
          <a:p>
            <a:pPr algn="ctr"/>
            <a:r>
              <a:rPr lang="it-IT" sz="3200" b="1" dirty="0">
                <a:solidFill>
                  <a:srgbClr val="FF0000"/>
                </a:solidFill>
              </a:rPr>
              <a:t>Soggetti ed effetti comma 4bis art. 47</a:t>
            </a:r>
          </a:p>
        </p:txBody>
      </p:sp>
      <p:sp>
        <p:nvSpPr>
          <p:cNvPr id="3" name="Segnaposto contenuto 2">
            <a:extLst>
              <a:ext uri="{FF2B5EF4-FFF2-40B4-BE49-F238E27FC236}">
                <a16:creationId xmlns:a16="http://schemas.microsoft.com/office/drawing/2014/main" id="{3067A038-56CD-4AB2-932A-8AB1B560214F}"/>
              </a:ext>
            </a:extLst>
          </p:cNvPr>
          <p:cNvSpPr>
            <a:spLocks noGrp="1"/>
          </p:cNvSpPr>
          <p:nvPr>
            <p:ph idx="1"/>
          </p:nvPr>
        </p:nvSpPr>
        <p:spPr>
          <a:xfrm>
            <a:off x="1537252" y="1047565"/>
            <a:ext cx="9435548" cy="5406244"/>
          </a:xfrm>
        </p:spPr>
        <p:txBody>
          <a:bodyPr>
            <a:normAutofit/>
          </a:bodyPr>
          <a:lstStyle/>
          <a:p>
            <a:r>
              <a:rPr lang="it-IT" b="1" i="1" dirty="0">
                <a:solidFill>
                  <a:schemeClr val="tx1"/>
                </a:solidFill>
              </a:rPr>
              <a:t>Soggetti </a:t>
            </a:r>
            <a:r>
              <a:rPr lang="it-IT" b="1" i="1" dirty="0">
                <a:solidFill>
                  <a:schemeClr val="tx1"/>
                </a:solidFill>
                <a:sym typeface="Wingdings" panose="05000000000000000000" pitchFamily="2" charset="2"/>
              </a:rPr>
              <a:t> </a:t>
            </a:r>
            <a:r>
              <a:rPr lang="it-IT" b="1" i="1" dirty="0">
                <a:solidFill>
                  <a:schemeClr val="tx1"/>
                </a:solidFill>
              </a:rPr>
              <a:t>aziende:</a:t>
            </a:r>
          </a:p>
          <a:p>
            <a:pPr algn="just"/>
            <a:r>
              <a:rPr lang="it-IT" i="1" dirty="0">
                <a:solidFill>
                  <a:schemeClr val="tx1"/>
                </a:solidFill>
              </a:rPr>
              <a:t> a) per le quali vi sia stata la dichiarazione di apertura della procedura di concordato preventivo in regime di continuità indiretta, ai sensi dell'articolo 84, comma 2, del codice della crisi e dell'insolvenza, con trasferimento di azienda successivo all'apertura del concordato stesso;</a:t>
            </a:r>
          </a:p>
          <a:p>
            <a:pPr algn="just"/>
            <a:r>
              <a:rPr lang="it-IT" i="1" dirty="0">
                <a:solidFill>
                  <a:schemeClr val="tx1"/>
                </a:solidFill>
              </a:rPr>
              <a:t> b) per le quali vi sia stata l'omologazione degli accordi di ristrutturazione dei debiti, quando gli accordi non hanno carattere liquidatorio;</a:t>
            </a:r>
          </a:p>
          <a:p>
            <a:pPr algn="just"/>
            <a:r>
              <a:rPr lang="it-IT" i="1" dirty="0">
                <a:solidFill>
                  <a:schemeClr val="tx1"/>
                </a:solidFill>
              </a:rPr>
              <a:t> c) per le quali è stata disposta l'amministrazione straordinaria, ai sensi del decreto legislativo 8 luglio 1999, n. 270, in caso di continuazione o di mancata cessazione dell'attività».</a:t>
            </a:r>
          </a:p>
          <a:p>
            <a:pPr algn="just"/>
            <a:r>
              <a:rPr lang="it-IT" b="1" i="1" dirty="0">
                <a:solidFill>
                  <a:schemeClr val="tx1"/>
                </a:solidFill>
              </a:rPr>
              <a:t>Effetti:</a:t>
            </a:r>
          </a:p>
          <a:p>
            <a:pPr algn="just"/>
            <a:r>
              <a:rPr lang="it-IT" dirty="0"/>
              <a:t>In caso di raggiungimento di un accordo sindacale con finalità di salvaguardia dell’occupazione l’art. 2112 c.c. trova applicazione nei limiti previsti dall’accordo con possibilità quindi solo di modificare il trattamento economico/normativo e di escludere la responsabilità solidale;</a:t>
            </a:r>
          </a:p>
        </p:txBody>
      </p:sp>
      <p:sp>
        <p:nvSpPr>
          <p:cNvPr id="4" name="Segnaposto piè di pagina 3">
            <a:extLst>
              <a:ext uri="{FF2B5EF4-FFF2-40B4-BE49-F238E27FC236}">
                <a16:creationId xmlns:a16="http://schemas.microsoft.com/office/drawing/2014/main" id="{1A8E519C-DC04-4202-8328-CBA08053034D}"/>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A71BD419-DC75-452B-8261-3198022848C0}"/>
              </a:ext>
            </a:extLst>
          </p:cNvPr>
          <p:cNvSpPr>
            <a:spLocks noGrp="1"/>
          </p:cNvSpPr>
          <p:nvPr>
            <p:ph type="sldNum" sz="quarter" idx="12"/>
          </p:nvPr>
        </p:nvSpPr>
        <p:spPr/>
        <p:txBody>
          <a:bodyPr/>
          <a:lstStyle/>
          <a:p>
            <a:fld id="{69E57DC2-970A-4B3E-BB1C-7A09969E49DF}" type="slidenum">
              <a:rPr lang="en-US" smtClean="0"/>
              <a:t>24</a:t>
            </a:fld>
            <a:endParaRPr lang="en-US" dirty="0"/>
          </a:p>
        </p:txBody>
      </p:sp>
    </p:spTree>
    <p:extLst>
      <p:ext uri="{BB962C8B-B14F-4D97-AF65-F5344CB8AC3E}">
        <p14:creationId xmlns:p14="http://schemas.microsoft.com/office/powerpoint/2010/main" val="240164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33352C-2F15-4F81-91C1-CA20131754D1}"/>
              </a:ext>
            </a:extLst>
          </p:cNvPr>
          <p:cNvSpPr>
            <a:spLocks noGrp="1"/>
          </p:cNvSpPr>
          <p:nvPr>
            <p:ph type="title"/>
          </p:nvPr>
        </p:nvSpPr>
        <p:spPr>
          <a:xfrm>
            <a:off x="1562470" y="685800"/>
            <a:ext cx="9410330" cy="752383"/>
          </a:xfrm>
        </p:spPr>
        <p:txBody>
          <a:bodyPr>
            <a:normAutofit/>
          </a:bodyPr>
          <a:lstStyle/>
          <a:p>
            <a:pPr algn="ctr"/>
            <a:r>
              <a:rPr lang="it-IT" sz="3600" dirty="0">
                <a:solidFill>
                  <a:srgbClr val="000000"/>
                </a:solidFill>
              </a:rPr>
              <a:t> </a:t>
            </a:r>
            <a:r>
              <a:rPr lang="it-IT" sz="3200" b="1" dirty="0">
                <a:solidFill>
                  <a:srgbClr val="FF0000"/>
                </a:solidFill>
              </a:rPr>
              <a:t>Articolo 368 co. 4 lett. c) </a:t>
            </a:r>
            <a:r>
              <a:rPr lang="it-IT" sz="3200" b="1" dirty="0" err="1">
                <a:solidFill>
                  <a:srgbClr val="FF0000"/>
                </a:solidFill>
              </a:rPr>
              <a:t>D.l.vo</a:t>
            </a:r>
            <a:r>
              <a:rPr lang="it-IT" sz="3200" b="1" dirty="0">
                <a:solidFill>
                  <a:srgbClr val="FF0000"/>
                </a:solidFill>
              </a:rPr>
              <a:t> n. 14/2019</a:t>
            </a:r>
          </a:p>
        </p:txBody>
      </p:sp>
      <p:sp>
        <p:nvSpPr>
          <p:cNvPr id="3" name="Segnaposto contenuto 2">
            <a:extLst>
              <a:ext uri="{FF2B5EF4-FFF2-40B4-BE49-F238E27FC236}">
                <a16:creationId xmlns:a16="http://schemas.microsoft.com/office/drawing/2014/main" id="{098C469F-406E-484F-9B35-73275E88209F}"/>
              </a:ext>
            </a:extLst>
          </p:cNvPr>
          <p:cNvSpPr>
            <a:spLocks noGrp="1"/>
          </p:cNvSpPr>
          <p:nvPr>
            <p:ph idx="1"/>
          </p:nvPr>
        </p:nvSpPr>
        <p:spPr>
          <a:xfrm>
            <a:off x="1678510" y="1740023"/>
            <a:ext cx="9601200" cy="4509117"/>
          </a:xfrm>
        </p:spPr>
        <p:txBody>
          <a:bodyPr>
            <a:normAutofit/>
          </a:bodyPr>
          <a:lstStyle/>
          <a:p>
            <a:pPr algn="just"/>
            <a:r>
              <a:rPr lang="it-IT" sz="1800" b="1" dirty="0"/>
              <a:t>ATTUALE FORMULAZIONE </a:t>
            </a:r>
            <a:r>
              <a:rPr lang="it-IT" b="1" dirty="0"/>
              <a:t>dell'articolo 47 co. 5 della legge 29 dicembre 1990, n. 428</a:t>
            </a:r>
            <a:r>
              <a:rPr lang="it-IT" dirty="0"/>
              <a:t>: «5. Qualora il trasferimento riguardi [aziende o unità produttive delle quali il CIPI abbia accertato lo stato di crisi aziendale a norma dell'articolo 2, quinto comma, lettera c), della legge 12 agosto 1977, n. 675, o] imprese nei confronti delle quali vi sia stata dichiarazione di fallimento, omologazione di concordato preventivo consistente nella cessione dei beni, emanazione del provvedimento di liquidazione coatta amministrativa ovvero di sottoposizione all'amministrazione straordinaria, nel caso in cui la continuazione dell'attività non sia stata disposta o sia cessata e nel corso della consultazione di cui ai precedenti commi sia stato raggiunto un accordo circa il mantenimento anche parziale dell'occupazione, ai lavoratori il cui rapporto di lavoro continua con l'acquirente </a:t>
            </a:r>
            <a:r>
              <a:rPr lang="it-IT" b="1" dirty="0"/>
              <a:t>non trova applicazione l'articolo 2112 del codice civile, salvo che dall'accordo risultino condizioni di miglior favore.</a:t>
            </a:r>
            <a:r>
              <a:rPr lang="it-IT" dirty="0"/>
              <a:t> Il predetto accordo può altresì prevedere che il trasferimento non riguardi il personale eccedentario e che quest'ultimo continui a rimanere, in tutto o in parte, alle dipendenze dell'alienante». </a:t>
            </a:r>
          </a:p>
          <a:p>
            <a:pPr algn="just"/>
            <a:endParaRPr lang="it-IT" dirty="0"/>
          </a:p>
        </p:txBody>
      </p:sp>
      <p:sp>
        <p:nvSpPr>
          <p:cNvPr id="4" name="Segnaposto piè di pagina 3">
            <a:extLst>
              <a:ext uri="{FF2B5EF4-FFF2-40B4-BE49-F238E27FC236}">
                <a16:creationId xmlns:a16="http://schemas.microsoft.com/office/drawing/2014/main" id="{FF67A7BA-753D-49AE-8EDC-55F25F619209}"/>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1223C946-C6B1-4FEB-A04D-241132636C08}"/>
              </a:ext>
            </a:extLst>
          </p:cNvPr>
          <p:cNvSpPr>
            <a:spLocks noGrp="1"/>
          </p:cNvSpPr>
          <p:nvPr>
            <p:ph type="sldNum" sz="quarter" idx="12"/>
          </p:nvPr>
        </p:nvSpPr>
        <p:spPr/>
        <p:txBody>
          <a:bodyPr/>
          <a:lstStyle/>
          <a:p>
            <a:fld id="{69E57DC2-970A-4B3E-BB1C-7A09969E49DF}" type="slidenum">
              <a:rPr lang="en-US" smtClean="0"/>
              <a:t>25</a:t>
            </a:fld>
            <a:endParaRPr lang="en-US" dirty="0"/>
          </a:p>
        </p:txBody>
      </p:sp>
    </p:spTree>
    <p:extLst>
      <p:ext uri="{BB962C8B-B14F-4D97-AF65-F5344CB8AC3E}">
        <p14:creationId xmlns:p14="http://schemas.microsoft.com/office/powerpoint/2010/main" val="344611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339E1B8-5A2B-440D-8F10-E75881FD2A69}"/>
              </a:ext>
            </a:extLst>
          </p:cNvPr>
          <p:cNvSpPr>
            <a:spLocks noGrp="1"/>
          </p:cNvSpPr>
          <p:nvPr>
            <p:ph idx="1"/>
          </p:nvPr>
        </p:nvSpPr>
        <p:spPr>
          <a:xfrm>
            <a:off x="2145698" y="1454748"/>
            <a:ext cx="8915400" cy="4758315"/>
          </a:xfrm>
        </p:spPr>
        <p:txBody>
          <a:bodyPr/>
          <a:lstStyle/>
          <a:p>
            <a:pPr algn="just"/>
            <a:r>
              <a:rPr lang="it-IT" i="1" dirty="0"/>
              <a:t>c) il comma 5 e' sostituito dal seguente: «</a:t>
            </a:r>
            <a:r>
              <a:rPr lang="it-IT" i="1" dirty="0">
                <a:solidFill>
                  <a:schemeClr val="tx1"/>
                </a:solidFill>
              </a:rPr>
              <a:t>Qualora il trasferimento riguardi imprese nei confronti delle quali vi sia stata apertura della liquidazione giudiziale o di concordato preventivo liquidatorio, ovvero emanazione del provvedimento di liquidazione coatta amministrativa, nel caso in cui la continuazione dell'attività non sia stata disposta o sia cessata, </a:t>
            </a:r>
            <a:r>
              <a:rPr lang="it-IT" b="1" i="1" dirty="0">
                <a:solidFill>
                  <a:schemeClr val="tx1"/>
                </a:solidFill>
              </a:rPr>
              <a:t>i rapporti di lavoro continuano con il cessionario. Tuttavia, in tali ipotesi, nel corso delle consultazioni di cui ai precedenti commi, possono comunque stipularsi, con finalità di salvaguardia dell'occupazione, contratti collettivi ai sensi dell'articolo 51 del decreto legislativo 15 giugno 2015, n. 81, in deroga all'articolo 2112, commi 1, 3 e 4, del codice civile</a:t>
            </a:r>
            <a:r>
              <a:rPr lang="it-IT" i="1" dirty="0">
                <a:solidFill>
                  <a:schemeClr val="tx1"/>
                </a:solidFill>
              </a:rPr>
              <a:t>; resta altresì salva la possibilità di accordi individuali, anche in caso di esodo incentivato dal rapporto di lavoro, da sottoscriversi nelle sedi di cui all'articolo 2113, ultimo comma del codice civile.»;</a:t>
            </a:r>
          </a:p>
          <a:p>
            <a:endParaRPr lang="it-IT" dirty="0"/>
          </a:p>
        </p:txBody>
      </p:sp>
      <p:sp>
        <p:nvSpPr>
          <p:cNvPr id="4" name="Segnaposto piè di pagina 3">
            <a:extLst>
              <a:ext uri="{FF2B5EF4-FFF2-40B4-BE49-F238E27FC236}">
                <a16:creationId xmlns:a16="http://schemas.microsoft.com/office/drawing/2014/main" id="{DC725287-4A29-4143-87CE-F6C67C20024C}"/>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B53A5257-4ED2-43BC-A243-68532B81BEE3}"/>
              </a:ext>
            </a:extLst>
          </p:cNvPr>
          <p:cNvSpPr>
            <a:spLocks noGrp="1"/>
          </p:cNvSpPr>
          <p:nvPr>
            <p:ph type="sldNum" sz="quarter" idx="12"/>
          </p:nvPr>
        </p:nvSpPr>
        <p:spPr/>
        <p:txBody>
          <a:bodyPr/>
          <a:lstStyle/>
          <a:p>
            <a:fld id="{69E57DC2-970A-4B3E-BB1C-7A09969E49DF}" type="slidenum">
              <a:rPr lang="en-US" smtClean="0"/>
              <a:t>26</a:t>
            </a:fld>
            <a:endParaRPr lang="en-US" dirty="0"/>
          </a:p>
        </p:txBody>
      </p:sp>
    </p:spTree>
    <p:extLst>
      <p:ext uri="{BB962C8B-B14F-4D97-AF65-F5344CB8AC3E}">
        <p14:creationId xmlns:p14="http://schemas.microsoft.com/office/powerpoint/2010/main" val="1182396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8C47BD-305D-4E2F-8B46-D75C88A6A77E}"/>
              </a:ext>
            </a:extLst>
          </p:cNvPr>
          <p:cNvSpPr>
            <a:spLocks noGrp="1"/>
          </p:cNvSpPr>
          <p:nvPr>
            <p:ph type="title"/>
          </p:nvPr>
        </p:nvSpPr>
        <p:spPr>
          <a:xfrm>
            <a:off x="1766050" y="350155"/>
            <a:ext cx="8911687" cy="963740"/>
          </a:xfrm>
        </p:spPr>
        <p:txBody>
          <a:bodyPr/>
          <a:lstStyle/>
          <a:p>
            <a:r>
              <a:rPr lang="it-IT" b="1" dirty="0">
                <a:solidFill>
                  <a:srgbClr val="FF0000"/>
                </a:solidFill>
              </a:rPr>
              <a:t>Soggetti ed effetti comma 5 art. 47</a:t>
            </a:r>
          </a:p>
        </p:txBody>
      </p:sp>
      <p:sp>
        <p:nvSpPr>
          <p:cNvPr id="3" name="Segnaposto contenuto 2">
            <a:extLst>
              <a:ext uri="{FF2B5EF4-FFF2-40B4-BE49-F238E27FC236}">
                <a16:creationId xmlns:a16="http://schemas.microsoft.com/office/drawing/2014/main" id="{32AA91A3-75C0-4489-9B1D-A535E294B2F9}"/>
              </a:ext>
            </a:extLst>
          </p:cNvPr>
          <p:cNvSpPr>
            <a:spLocks noGrp="1"/>
          </p:cNvSpPr>
          <p:nvPr>
            <p:ph idx="1"/>
          </p:nvPr>
        </p:nvSpPr>
        <p:spPr>
          <a:xfrm>
            <a:off x="1470990" y="1391478"/>
            <a:ext cx="9501809" cy="4475922"/>
          </a:xfrm>
        </p:spPr>
        <p:txBody>
          <a:bodyPr>
            <a:normAutofit/>
          </a:bodyPr>
          <a:lstStyle/>
          <a:p>
            <a:r>
              <a:rPr lang="it-IT" b="1" i="1" dirty="0">
                <a:solidFill>
                  <a:schemeClr val="tx1"/>
                </a:solidFill>
              </a:rPr>
              <a:t>Soggetti </a:t>
            </a:r>
            <a:r>
              <a:rPr lang="it-IT" i="1" dirty="0">
                <a:solidFill>
                  <a:schemeClr val="tx1"/>
                </a:solidFill>
                <a:sym typeface="Wingdings" panose="05000000000000000000" pitchFamily="2" charset="2"/>
              </a:rPr>
              <a:t> </a:t>
            </a:r>
            <a:r>
              <a:rPr lang="it-IT" i="1" dirty="0">
                <a:solidFill>
                  <a:schemeClr val="tx1"/>
                </a:solidFill>
              </a:rPr>
              <a:t>Imprese:</a:t>
            </a:r>
          </a:p>
          <a:p>
            <a:pPr algn="just"/>
            <a:r>
              <a:rPr lang="it-IT" i="1" dirty="0">
                <a:solidFill>
                  <a:schemeClr val="tx1"/>
                </a:solidFill>
              </a:rPr>
              <a:t> nei confronti delle quali vi sia stata apertura della liquidazione giudiziale,</a:t>
            </a:r>
          </a:p>
          <a:p>
            <a:r>
              <a:rPr lang="it-IT" i="1" dirty="0">
                <a:solidFill>
                  <a:schemeClr val="tx1"/>
                </a:solidFill>
              </a:rPr>
              <a:t> di concordato preventivo liquidatorio, </a:t>
            </a:r>
          </a:p>
          <a:p>
            <a:pPr algn="just"/>
            <a:r>
              <a:rPr lang="it-IT" i="1" dirty="0">
                <a:solidFill>
                  <a:schemeClr val="tx1"/>
                </a:solidFill>
              </a:rPr>
              <a:t>ovvero emanazione del provvedimento di liquidazione coatta amministrativa, nel caso in cui la continuazione dell'attività non sia stata disposta o sia cessata, </a:t>
            </a:r>
          </a:p>
          <a:p>
            <a:r>
              <a:rPr lang="it-IT" b="1" i="1" dirty="0">
                <a:solidFill>
                  <a:schemeClr val="tx1"/>
                </a:solidFill>
              </a:rPr>
              <a:t>Effetti</a:t>
            </a:r>
          </a:p>
          <a:p>
            <a:pPr algn="just"/>
            <a:r>
              <a:rPr lang="it-IT" dirty="0"/>
              <a:t>In caso di raggiungimento di un accordo sindacale con finalità di salvaguardia dell’occupazione l’art. 2112 c.c. trova applicazione nei limiti previsti dall’accordo con possibilità di derogare anche ai commi 1-3-4 e possibilità di delimitare il  perimetro dei lavoratori che proseguono il rapporto nonché di modificare i trattamenti economici e giuridici del rapporto di lavoro.</a:t>
            </a:r>
          </a:p>
        </p:txBody>
      </p:sp>
      <p:sp>
        <p:nvSpPr>
          <p:cNvPr id="4" name="Segnaposto piè di pagina 3">
            <a:extLst>
              <a:ext uri="{FF2B5EF4-FFF2-40B4-BE49-F238E27FC236}">
                <a16:creationId xmlns:a16="http://schemas.microsoft.com/office/drawing/2014/main" id="{DE9A002F-E1B0-47E5-BDF0-2F153FAA35EC}"/>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8BEB438C-5609-42C1-9F94-53528CF205A4}"/>
              </a:ext>
            </a:extLst>
          </p:cNvPr>
          <p:cNvSpPr>
            <a:spLocks noGrp="1"/>
          </p:cNvSpPr>
          <p:nvPr>
            <p:ph type="sldNum" sz="quarter" idx="12"/>
          </p:nvPr>
        </p:nvSpPr>
        <p:spPr/>
        <p:txBody>
          <a:bodyPr/>
          <a:lstStyle/>
          <a:p>
            <a:fld id="{69E57DC2-970A-4B3E-BB1C-7A09969E49DF}" type="slidenum">
              <a:rPr lang="en-US" smtClean="0"/>
              <a:t>27</a:t>
            </a:fld>
            <a:endParaRPr lang="en-US" dirty="0"/>
          </a:p>
        </p:txBody>
      </p:sp>
    </p:spTree>
    <p:extLst>
      <p:ext uri="{BB962C8B-B14F-4D97-AF65-F5344CB8AC3E}">
        <p14:creationId xmlns:p14="http://schemas.microsoft.com/office/powerpoint/2010/main" val="170348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B99538-CD2B-4946-9297-390B8F759010}"/>
              </a:ext>
            </a:extLst>
          </p:cNvPr>
          <p:cNvSpPr>
            <a:spLocks noGrp="1"/>
          </p:cNvSpPr>
          <p:nvPr>
            <p:ph type="title"/>
          </p:nvPr>
        </p:nvSpPr>
        <p:spPr>
          <a:xfrm>
            <a:off x="1371600" y="685800"/>
            <a:ext cx="9601200" cy="601462"/>
          </a:xfrm>
        </p:spPr>
        <p:txBody>
          <a:bodyPr>
            <a:normAutofit fontScale="90000"/>
          </a:bodyPr>
          <a:lstStyle/>
          <a:p>
            <a:pPr algn="ctr"/>
            <a:r>
              <a:rPr lang="it-IT" sz="3600" dirty="0">
                <a:solidFill>
                  <a:srgbClr val="000000"/>
                </a:solidFill>
              </a:rPr>
              <a:t> </a:t>
            </a:r>
            <a:r>
              <a:rPr lang="it-IT" sz="3600" b="1" dirty="0">
                <a:solidFill>
                  <a:srgbClr val="FF0000"/>
                </a:solidFill>
              </a:rPr>
              <a:t>Articolo 368 co. 4 </a:t>
            </a:r>
            <a:r>
              <a:rPr lang="it-IT" sz="3600" b="1" dirty="0" err="1">
                <a:solidFill>
                  <a:srgbClr val="FF0000"/>
                </a:solidFill>
              </a:rPr>
              <a:t>lett.d</a:t>
            </a:r>
            <a:r>
              <a:rPr lang="it-IT" sz="3600" b="1" dirty="0">
                <a:solidFill>
                  <a:srgbClr val="FF0000"/>
                </a:solidFill>
              </a:rPr>
              <a:t>) </a:t>
            </a:r>
            <a:r>
              <a:rPr lang="it-IT" sz="3600" b="1" dirty="0" err="1">
                <a:solidFill>
                  <a:srgbClr val="FF0000"/>
                </a:solidFill>
              </a:rPr>
              <a:t>D.l.vo</a:t>
            </a:r>
            <a:r>
              <a:rPr lang="it-IT" sz="3600" b="1" dirty="0">
                <a:solidFill>
                  <a:srgbClr val="FF0000"/>
                </a:solidFill>
              </a:rPr>
              <a:t> n. 14/2019</a:t>
            </a:r>
            <a:endParaRPr lang="it-IT" b="1" dirty="0">
              <a:solidFill>
                <a:srgbClr val="FF0000"/>
              </a:solidFill>
            </a:endParaRPr>
          </a:p>
        </p:txBody>
      </p:sp>
      <p:sp>
        <p:nvSpPr>
          <p:cNvPr id="3" name="Segnaposto contenuto 2">
            <a:extLst>
              <a:ext uri="{FF2B5EF4-FFF2-40B4-BE49-F238E27FC236}">
                <a16:creationId xmlns:a16="http://schemas.microsoft.com/office/drawing/2014/main" id="{69374911-B102-4213-8C52-400EB66B8B61}"/>
              </a:ext>
            </a:extLst>
          </p:cNvPr>
          <p:cNvSpPr>
            <a:spLocks noGrp="1"/>
          </p:cNvSpPr>
          <p:nvPr>
            <p:ph idx="1"/>
          </p:nvPr>
        </p:nvSpPr>
        <p:spPr>
          <a:xfrm>
            <a:off x="1371600" y="1349405"/>
            <a:ext cx="9601200" cy="5303185"/>
          </a:xfrm>
        </p:spPr>
        <p:txBody>
          <a:bodyPr>
            <a:normAutofit fontScale="92500" lnSpcReduction="10000"/>
          </a:bodyPr>
          <a:lstStyle/>
          <a:p>
            <a:pPr algn="just"/>
            <a:r>
              <a:rPr lang="it-IT" dirty="0">
                <a:solidFill>
                  <a:schemeClr val="tx1"/>
                </a:solidFill>
              </a:rPr>
              <a:t>d «</a:t>
            </a:r>
            <a:r>
              <a:rPr lang="it-IT" sz="2200" i="1" dirty="0">
                <a:solidFill>
                  <a:schemeClr val="tx1"/>
                </a:solidFill>
              </a:rPr>
              <a:t>5-bis.</a:t>
            </a:r>
          </a:p>
          <a:p>
            <a:pPr algn="just"/>
            <a:r>
              <a:rPr lang="it-IT" sz="2200" i="1" dirty="0">
                <a:solidFill>
                  <a:schemeClr val="tx1"/>
                </a:solidFill>
              </a:rPr>
              <a:t> </a:t>
            </a:r>
            <a:r>
              <a:rPr lang="it-IT" sz="2400" i="1" dirty="0">
                <a:solidFill>
                  <a:schemeClr val="tx1"/>
                </a:solidFill>
              </a:rPr>
              <a:t>Nelle ipotesi previste dal comma 5, </a:t>
            </a:r>
            <a:r>
              <a:rPr lang="it-IT" sz="2400" b="1" i="1" dirty="0">
                <a:solidFill>
                  <a:schemeClr val="tx1"/>
                </a:solidFill>
              </a:rPr>
              <a:t>non si applica l'articolo 2112, comma 2, del codice civile e il trattamento di fine rapporto </a:t>
            </a:r>
            <a:r>
              <a:rPr lang="it-IT" sz="2400" b="1" i="1" dirty="0" err="1">
                <a:solidFill>
                  <a:schemeClr val="tx1"/>
                </a:solidFill>
              </a:rPr>
              <a:t>e'</a:t>
            </a:r>
            <a:r>
              <a:rPr lang="it-IT" sz="2400" b="1" i="1" dirty="0">
                <a:solidFill>
                  <a:schemeClr val="tx1"/>
                </a:solidFill>
              </a:rPr>
              <a:t> immediatamente esigibile nei confronti del cedente dell'azienda.</a:t>
            </a:r>
            <a:r>
              <a:rPr lang="it-IT" sz="2400" i="1" dirty="0">
                <a:solidFill>
                  <a:schemeClr val="tx1"/>
                </a:solidFill>
              </a:rPr>
              <a:t> Il Fondo di garanzia,(…) interviene </a:t>
            </a:r>
            <a:r>
              <a:rPr lang="it-IT" sz="2400" b="1" i="1" dirty="0">
                <a:solidFill>
                  <a:schemeClr val="tx1"/>
                </a:solidFill>
              </a:rPr>
              <a:t>anche a favore dei lavoratori che passano senza soluzione di continuità </a:t>
            </a:r>
            <a:r>
              <a:rPr lang="it-IT" sz="2400" i="1" dirty="0">
                <a:solidFill>
                  <a:schemeClr val="tx1"/>
                </a:solidFill>
              </a:rPr>
              <a:t>alle dipendenze dell'acquirente; nei casi predetti, </a:t>
            </a:r>
            <a:r>
              <a:rPr lang="it-IT" sz="2400" b="1" i="1" dirty="0">
                <a:solidFill>
                  <a:schemeClr val="tx1"/>
                </a:solidFill>
              </a:rPr>
              <a:t>la data del trasferimento tiene luogo di quella della cessazione del rapporto di lavoro,</a:t>
            </a:r>
            <a:r>
              <a:rPr lang="it-IT" sz="2400" i="1" dirty="0">
                <a:solidFill>
                  <a:schemeClr val="tx1"/>
                </a:solidFill>
              </a:rPr>
              <a:t> (…) I predetti crediti per trattamento di fine rapporto e di cui all'articolo 2, comma 1, del decreto legislativo 27 gennaio 1992, n. 80 </a:t>
            </a:r>
            <a:r>
              <a:rPr lang="it-IT" sz="2400" b="1" i="1" dirty="0">
                <a:solidFill>
                  <a:schemeClr val="tx1"/>
                </a:solidFill>
              </a:rPr>
              <a:t>sono corrisposti dal Fondo di Garanzia nella loro integrale misura, quale che sia la percentuale di soddisfazione stabilita, nel rispetto dell'articolo 85, comma 7, del codice della crisi e dell'insolvenza, in sede di concordato preventivo.» </a:t>
            </a:r>
          </a:p>
          <a:p>
            <a:pPr algn="just"/>
            <a:r>
              <a:rPr lang="it-IT" sz="2400" b="1" i="1" dirty="0">
                <a:solidFill>
                  <a:schemeClr val="tx1"/>
                </a:solidFill>
              </a:rPr>
              <a:t>Messaggio INPS del 14.06.2019 n.2272</a:t>
            </a:r>
          </a:p>
        </p:txBody>
      </p:sp>
      <p:sp>
        <p:nvSpPr>
          <p:cNvPr id="4" name="Segnaposto piè di pagina 3">
            <a:extLst>
              <a:ext uri="{FF2B5EF4-FFF2-40B4-BE49-F238E27FC236}">
                <a16:creationId xmlns:a16="http://schemas.microsoft.com/office/drawing/2014/main" id="{D891A836-B8DA-4891-8209-B244CF8BD5CD}"/>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1B38FF03-8D9C-4C96-9542-79528D3F9834}"/>
              </a:ext>
            </a:extLst>
          </p:cNvPr>
          <p:cNvSpPr>
            <a:spLocks noGrp="1"/>
          </p:cNvSpPr>
          <p:nvPr>
            <p:ph type="sldNum" sz="quarter" idx="12"/>
          </p:nvPr>
        </p:nvSpPr>
        <p:spPr/>
        <p:txBody>
          <a:bodyPr/>
          <a:lstStyle/>
          <a:p>
            <a:fld id="{69E57DC2-970A-4B3E-BB1C-7A09969E49DF}" type="slidenum">
              <a:rPr lang="en-US" smtClean="0"/>
              <a:t>28</a:t>
            </a:fld>
            <a:endParaRPr lang="en-US" dirty="0"/>
          </a:p>
        </p:txBody>
      </p:sp>
    </p:spTree>
    <p:extLst>
      <p:ext uri="{BB962C8B-B14F-4D97-AF65-F5344CB8AC3E}">
        <p14:creationId xmlns:p14="http://schemas.microsoft.com/office/powerpoint/2010/main" val="206379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7EEF26-88AF-4686-8135-0C7F7B28A642}"/>
              </a:ext>
            </a:extLst>
          </p:cNvPr>
          <p:cNvSpPr>
            <a:spLocks noGrp="1"/>
          </p:cNvSpPr>
          <p:nvPr>
            <p:ph type="title"/>
          </p:nvPr>
        </p:nvSpPr>
        <p:spPr>
          <a:xfrm>
            <a:off x="1371600" y="685800"/>
            <a:ext cx="9601200" cy="832282"/>
          </a:xfrm>
        </p:spPr>
        <p:txBody>
          <a:bodyPr>
            <a:normAutofit/>
          </a:bodyPr>
          <a:lstStyle/>
          <a:p>
            <a:pPr algn="ctr"/>
            <a:r>
              <a:rPr lang="it-IT" sz="3600" dirty="0">
                <a:solidFill>
                  <a:srgbClr val="000000"/>
                </a:solidFill>
              </a:rPr>
              <a:t> </a:t>
            </a:r>
            <a:r>
              <a:rPr lang="it-IT" sz="3600" b="1" dirty="0">
                <a:solidFill>
                  <a:srgbClr val="FF0000"/>
                </a:solidFill>
              </a:rPr>
              <a:t>Articolo 368 co. 4 lett.d) D.l.vo n. 14/2019</a:t>
            </a:r>
            <a:endParaRPr lang="it-IT" b="1" dirty="0">
              <a:solidFill>
                <a:srgbClr val="FF0000"/>
              </a:solidFill>
            </a:endParaRPr>
          </a:p>
        </p:txBody>
      </p:sp>
      <p:sp>
        <p:nvSpPr>
          <p:cNvPr id="3" name="Segnaposto contenuto 2">
            <a:extLst>
              <a:ext uri="{FF2B5EF4-FFF2-40B4-BE49-F238E27FC236}">
                <a16:creationId xmlns:a16="http://schemas.microsoft.com/office/drawing/2014/main" id="{2D50B1DE-B24E-42DA-973A-20B0C2663AE3}"/>
              </a:ext>
            </a:extLst>
          </p:cNvPr>
          <p:cNvSpPr>
            <a:spLocks noGrp="1"/>
          </p:cNvSpPr>
          <p:nvPr>
            <p:ph idx="1"/>
          </p:nvPr>
        </p:nvSpPr>
        <p:spPr>
          <a:xfrm>
            <a:off x="1371600" y="1757779"/>
            <a:ext cx="9601200" cy="4550256"/>
          </a:xfrm>
        </p:spPr>
        <p:txBody>
          <a:bodyPr>
            <a:normAutofit fontScale="92500"/>
          </a:bodyPr>
          <a:lstStyle/>
          <a:p>
            <a:pPr algn="just"/>
            <a:r>
              <a:rPr lang="it-IT" dirty="0"/>
              <a:t>«</a:t>
            </a:r>
            <a:r>
              <a:rPr lang="it-IT" i="1" dirty="0">
                <a:solidFill>
                  <a:schemeClr val="tx1"/>
                </a:solidFill>
              </a:rPr>
              <a:t>5-ter</a:t>
            </a:r>
            <a:r>
              <a:rPr lang="it-IT" dirty="0">
                <a:solidFill>
                  <a:schemeClr val="tx1"/>
                </a:solidFill>
              </a:rPr>
              <a:t>.</a:t>
            </a:r>
          </a:p>
          <a:p>
            <a:pPr algn="just"/>
            <a:r>
              <a:rPr lang="it-IT" dirty="0">
                <a:solidFill>
                  <a:schemeClr val="tx1"/>
                </a:solidFill>
              </a:rPr>
              <a:t> </a:t>
            </a:r>
            <a:r>
              <a:rPr lang="it-IT" sz="2400" i="1" dirty="0">
                <a:solidFill>
                  <a:schemeClr val="tx1"/>
                </a:solidFill>
              </a:rPr>
              <a:t>Qualora il trasferimento riguardi imprese nei confronti delle quali vi sia stata sottoposizione </a:t>
            </a:r>
            <a:r>
              <a:rPr lang="it-IT" sz="2400" b="1" i="1" dirty="0">
                <a:solidFill>
                  <a:schemeClr val="tx1"/>
                </a:solidFill>
              </a:rPr>
              <a:t>all'amministrazione straordinaria, nel caso in cui la continuazione dell'attività non sia stata disposta o sia cessata</a:t>
            </a:r>
            <a:r>
              <a:rPr lang="it-IT" sz="2400" i="1" dirty="0">
                <a:solidFill>
                  <a:schemeClr val="tx1"/>
                </a:solidFill>
              </a:rPr>
              <a:t> e nel corso della consultazione di cui ai precedenti commi sia stato raggiunto un accordo circa il mantenimento anche parziale dell'occupazione, ai lavoratori il cui rapporto di lavoro continua con l'acquirente </a:t>
            </a:r>
            <a:r>
              <a:rPr lang="it-IT" sz="2400" b="1" i="1" dirty="0">
                <a:solidFill>
                  <a:schemeClr val="tx1"/>
                </a:solidFill>
              </a:rPr>
              <a:t>non trova applicazione l'articolo 2112 del codice civile, salvo che dall'accordo risultino condizioni di miglior favore. Il predetto accordo può altresì prevedere che il trasferimento non riguardi il personale eccedentario e che quest'ultimo continui a rimanere, in tutto o in parte, alle dipendenze dell'alienante</a:t>
            </a:r>
            <a:r>
              <a:rPr lang="it-IT" dirty="0">
                <a:solidFill>
                  <a:schemeClr val="tx1"/>
                </a:solidFill>
              </a:rPr>
              <a:t>.»;</a:t>
            </a:r>
          </a:p>
        </p:txBody>
      </p:sp>
      <p:sp>
        <p:nvSpPr>
          <p:cNvPr id="4" name="Segnaposto piè di pagina 3">
            <a:extLst>
              <a:ext uri="{FF2B5EF4-FFF2-40B4-BE49-F238E27FC236}">
                <a16:creationId xmlns:a16="http://schemas.microsoft.com/office/drawing/2014/main" id="{1CA36C92-A462-4F1C-9384-8779689F06E0}"/>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A6E46942-6DAD-48FC-9A16-987537564242}"/>
              </a:ext>
            </a:extLst>
          </p:cNvPr>
          <p:cNvSpPr>
            <a:spLocks noGrp="1"/>
          </p:cNvSpPr>
          <p:nvPr>
            <p:ph type="sldNum" sz="quarter" idx="12"/>
          </p:nvPr>
        </p:nvSpPr>
        <p:spPr/>
        <p:txBody>
          <a:bodyPr/>
          <a:lstStyle/>
          <a:p>
            <a:fld id="{69E57DC2-970A-4B3E-BB1C-7A09969E49DF}" type="slidenum">
              <a:rPr lang="en-US" smtClean="0"/>
              <a:t>29</a:t>
            </a:fld>
            <a:endParaRPr lang="en-US" dirty="0"/>
          </a:p>
        </p:txBody>
      </p:sp>
    </p:spTree>
    <p:extLst>
      <p:ext uri="{BB962C8B-B14F-4D97-AF65-F5344CB8AC3E}">
        <p14:creationId xmlns:p14="http://schemas.microsoft.com/office/powerpoint/2010/main" val="9723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1CD322-609D-4609-ACE4-2F798D242049}"/>
              </a:ext>
            </a:extLst>
          </p:cNvPr>
          <p:cNvSpPr>
            <a:spLocks noGrp="1"/>
          </p:cNvSpPr>
          <p:nvPr>
            <p:ph type="title"/>
          </p:nvPr>
        </p:nvSpPr>
        <p:spPr>
          <a:xfrm>
            <a:off x="2592925" y="624110"/>
            <a:ext cx="8911687" cy="822950"/>
          </a:xfrm>
        </p:spPr>
        <p:txBody>
          <a:bodyPr>
            <a:normAutofit/>
          </a:bodyPr>
          <a:lstStyle/>
          <a:p>
            <a:pPr algn="ctr"/>
            <a:r>
              <a:rPr lang="it-IT" sz="3200" b="1" dirty="0">
                <a:solidFill>
                  <a:srgbClr val="FF0000"/>
                </a:solidFill>
              </a:rPr>
              <a:t>Cass. sez. lav. 23.03.2018 n. 7308</a:t>
            </a:r>
          </a:p>
        </p:txBody>
      </p:sp>
      <p:sp>
        <p:nvSpPr>
          <p:cNvPr id="3" name="Segnaposto contenuto 2">
            <a:extLst>
              <a:ext uri="{FF2B5EF4-FFF2-40B4-BE49-F238E27FC236}">
                <a16:creationId xmlns:a16="http://schemas.microsoft.com/office/drawing/2014/main" id="{292CF6BC-7676-4635-8CFE-6538838CFC11}"/>
              </a:ext>
            </a:extLst>
          </p:cNvPr>
          <p:cNvSpPr>
            <a:spLocks noGrp="1"/>
          </p:cNvSpPr>
          <p:nvPr>
            <p:ph idx="1"/>
          </p:nvPr>
        </p:nvSpPr>
        <p:spPr>
          <a:xfrm>
            <a:off x="2589212" y="1447061"/>
            <a:ext cx="8915400" cy="4464162"/>
          </a:xfrm>
        </p:spPr>
        <p:txBody>
          <a:bodyPr>
            <a:normAutofit fontScale="92500" lnSpcReduction="10000"/>
          </a:bodyPr>
          <a:lstStyle/>
          <a:p>
            <a:pPr algn="just"/>
            <a:r>
              <a:rPr lang="it-IT" b="1" dirty="0"/>
              <a:t>dalla dichiarazione di fallimento </a:t>
            </a:r>
            <a:r>
              <a:rPr lang="it-IT" dirty="0"/>
              <a:t>sino alla scelta del curatore, </a:t>
            </a:r>
            <a:r>
              <a:rPr lang="it-IT" b="1" dirty="0"/>
              <a:t>il rapporto di lavoro</a:t>
            </a:r>
            <a:r>
              <a:rPr lang="it-IT" dirty="0"/>
              <a:t>, in assenza di prestazione, pur essendo formalmente in essere, </a:t>
            </a:r>
            <a:r>
              <a:rPr lang="it-IT" b="1" dirty="0"/>
              <a:t>rimane sospeso</a:t>
            </a:r>
            <a:r>
              <a:rPr lang="it-IT" dirty="0"/>
              <a:t> e, difettando l'esecuzione della prestazione lavorativa, viene meno l'obbligo di corrispondere al lavoratore la retribuzione e i contributi (Cass. n. 7473 del 2012).</a:t>
            </a:r>
          </a:p>
          <a:p>
            <a:pPr algn="just"/>
            <a:r>
              <a:rPr lang="it-IT" dirty="0"/>
              <a:t>In detto tempo il curatore esercita una facoltà legittima, volta a verificare la possibilità e la convenienza alla prosecuzione dei rapporti di lavoro, in vista della conservazione della potenzialità produttiva dell'azienda, anche ai fini di una strategia liquidatoria; lo stato di incertezza in cui versa il lavoratore è bilanciato dalla possibilità a questi riconosciuta dalla </a:t>
            </a:r>
            <a:r>
              <a:rPr lang="it-IT" dirty="0">
                <a:hlinkClick r:id="rId2"/>
              </a:rPr>
              <a:t>L. Fall., art. 72,</a:t>
            </a:r>
            <a:r>
              <a:rPr lang="it-IT" dirty="0"/>
              <a:t> (in precedenza comma 3, assegnare decorso il laddove il curatela, o che possa attualmente comma 2) di </a:t>
            </a:r>
            <a:r>
              <a:rPr lang="it-IT" b="1" dirty="0"/>
              <a:t>mettere in mora il curatore</a:t>
            </a:r>
            <a:r>
              <a:rPr lang="it-IT" dirty="0"/>
              <a:t>, facendogli dal giudice delegato un termine entro il quale deve determinarsi, quale il contratto si intende sciolto; non può escludersi, infine, tempo sia oltremodo prolungato per inerzia o negligenza della comunque per un uso distorto o colpevole della facoltà riconosciuta, essere fatta valere </a:t>
            </a:r>
            <a:r>
              <a:rPr lang="it-IT" b="1" dirty="0"/>
              <a:t>una responsabilità risarcitoria di diritto comune da parte dei danneggiati, ove ne ricorrano i presupposti.</a:t>
            </a:r>
          </a:p>
          <a:p>
            <a:endParaRPr lang="it-IT" dirty="0"/>
          </a:p>
        </p:txBody>
      </p:sp>
      <p:sp>
        <p:nvSpPr>
          <p:cNvPr id="4" name="Segnaposto piè di pagina 3">
            <a:extLst>
              <a:ext uri="{FF2B5EF4-FFF2-40B4-BE49-F238E27FC236}">
                <a16:creationId xmlns:a16="http://schemas.microsoft.com/office/drawing/2014/main" id="{66BCB6E3-99C1-4E51-8078-75AA5E808DD3}"/>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A54E73D8-A15F-4F89-84B5-87F619940675}"/>
              </a:ext>
            </a:extLst>
          </p:cNvPr>
          <p:cNvSpPr>
            <a:spLocks noGrp="1"/>
          </p:cNvSpPr>
          <p:nvPr>
            <p:ph type="sldNum" sz="quarter" idx="12"/>
          </p:nvPr>
        </p:nvSpPr>
        <p:spPr/>
        <p:txBody>
          <a:bodyPr/>
          <a:lstStyle/>
          <a:p>
            <a:fld id="{69E57DC2-970A-4B3E-BB1C-7A09969E49DF}" type="slidenum">
              <a:rPr lang="en-US" smtClean="0"/>
              <a:t>3</a:t>
            </a:fld>
            <a:endParaRPr lang="en-US" dirty="0"/>
          </a:p>
        </p:txBody>
      </p:sp>
    </p:spTree>
    <p:extLst>
      <p:ext uri="{BB962C8B-B14F-4D97-AF65-F5344CB8AC3E}">
        <p14:creationId xmlns:p14="http://schemas.microsoft.com/office/powerpoint/2010/main" val="350245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CC42E3-FA8A-4579-B91A-78EEFB155723}"/>
              </a:ext>
            </a:extLst>
          </p:cNvPr>
          <p:cNvSpPr>
            <a:spLocks noGrp="1"/>
          </p:cNvSpPr>
          <p:nvPr>
            <p:ph type="title"/>
          </p:nvPr>
        </p:nvSpPr>
        <p:spPr>
          <a:xfrm>
            <a:off x="2193635" y="329899"/>
            <a:ext cx="8911687" cy="1280890"/>
          </a:xfrm>
        </p:spPr>
        <p:txBody>
          <a:bodyPr>
            <a:normAutofit/>
          </a:bodyPr>
          <a:lstStyle/>
          <a:p>
            <a:pPr algn="ctr"/>
            <a:r>
              <a:rPr lang="it-IT" sz="3600" b="1" dirty="0">
                <a:solidFill>
                  <a:srgbClr val="FF0000"/>
                </a:solidFill>
              </a:rPr>
              <a:t>Art. 27 d.lvo 270/99 comma 1-2</a:t>
            </a:r>
          </a:p>
        </p:txBody>
      </p:sp>
      <p:sp>
        <p:nvSpPr>
          <p:cNvPr id="3" name="Segnaposto contenuto 2">
            <a:extLst>
              <a:ext uri="{FF2B5EF4-FFF2-40B4-BE49-F238E27FC236}">
                <a16:creationId xmlns:a16="http://schemas.microsoft.com/office/drawing/2014/main" id="{2124C0C6-2E64-4A3B-9DA0-14FC6971E390}"/>
              </a:ext>
            </a:extLst>
          </p:cNvPr>
          <p:cNvSpPr>
            <a:spLocks noGrp="1"/>
          </p:cNvSpPr>
          <p:nvPr>
            <p:ph idx="1"/>
          </p:nvPr>
        </p:nvSpPr>
        <p:spPr>
          <a:xfrm>
            <a:off x="1371600" y="1311965"/>
            <a:ext cx="9733722" cy="5546035"/>
          </a:xfrm>
        </p:spPr>
        <p:txBody>
          <a:bodyPr>
            <a:normAutofit fontScale="77500" lnSpcReduction="20000"/>
          </a:bodyPr>
          <a:lstStyle/>
          <a:p>
            <a:pPr algn="just"/>
            <a:r>
              <a:rPr lang="it-IT" sz="2800" dirty="0"/>
              <a:t>le imprese dichiarate insolventi a norma dell'articolo 3 sono ammesse alla procedura di amministrazione straordinaria qualora presentino concrete prospettive di recupero dell'equilibrio economico delle attività imprenditoriali.</a:t>
            </a:r>
          </a:p>
          <a:p>
            <a:pPr algn="just"/>
            <a:r>
              <a:rPr lang="it-IT" sz="2800" dirty="0"/>
              <a:t>2. Tale risultato deve potersi realizzare, in via alternativa:</a:t>
            </a:r>
          </a:p>
          <a:p>
            <a:pPr algn="just"/>
            <a:r>
              <a:rPr lang="it-IT" sz="2800" dirty="0"/>
              <a:t>a) tramite la cessione dei complessi aziendali, sulla base di un programma di prosecuzione dell'esercizio dell'impresa di durata non superiore ad un anno ("programma di cessione dei complessi aziendali");</a:t>
            </a:r>
          </a:p>
          <a:p>
            <a:pPr algn="just"/>
            <a:r>
              <a:rPr lang="it-IT" sz="2800" dirty="0"/>
              <a:t>b) tramite la ristrutturazione economica e finanziaria dell'impresa, sulla base di un programma di risanamento di durata non superiore a due anni ("programma di ristrutturazione").</a:t>
            </a:r>
          </a:p>
          <a:p>
            <a:pPr algn="just"/>
            <a:r>
              <a:rPr lang="it-IT" sz="2800" dirty="0"/>
              <a:t>b-bis) per le società operanti nel settore dei servizi pubblici essenziali anche tramite la cessione di complessi di beni e contratti sulla base di un programma di prosecuzione dell'esercizio dell'impresa di durata non superiore ad un anno ("programma di cessione dei complessi di beni e contratti").</a:t>
            </a:r>
          </a:p>
          <a:p>
            <a:endParaRPr lang="it-IT" dirty="0"/>
          </a:p>
        </p:txBody>
      </p:sp>
      <p:sp>
        <p:nvSpPr>
          <p:cNvPr id="4" name="Segnaposto piè di pagina 3">
            <a:extLst>
              <a:ext uri="{FF2B5EF4-FFF2-40B4-BE49-F238E27FC236}">
                <a16:creationId xmlns:a16="http://schemas.microsoft.com/office/drawing/2014/main" id="{4463A12C-0255-48A3-91DF-E2BF7A1F86B9}"/>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BFFDEF0F-155F-4685-A406-A1D1898C85A4}"/>
              </a:ext>
            </a:extLst>
          </p:cNvPr>
          <p:cNvSpPr>
            <a:spLocks noGrp="1"/>
          </p:cNvSpPr>
          <p:nvPr>
            <p:ph type="sldNum" sz="quarter" idx="12"/>
          </p:nvPr>
        </p:nvSpPr>
        <p:spPr/>
        <p:txBody>
          <a:bodyPr/>
          <a:lstStyle/>
          <a:p>
            <a:fld id="{69E57DC2-970A-4B3E-BB1C-7A09969E49DF}" type="slidenum">
              <a:rPr lang="en-US" smtClean="0"/>
              <a:t>30</a:t>
            </a:fld>
            <a:endParaRPr lang="en-US" dirty="0"/>
          </a:p>
        </p:txBody>
      </p:sp>
    </p:spTree>
    <p:extLst>
      <p:ext uri="{BB962C8B-B14F-4D97-AF65-F5344CB8AC3E}">
        <p14:creationId xmlns:p14="http://schemas.microsoft.com/office/powerpoint/2010/main" val="2244184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469AE6-9030-493C-89E0-19EC9A1B33AB}"/>
              </a:ext>
            </a:extLst>
          </p:cNvPr>
          <p:cNvSpPr>
            <a:spLocks noGrp="1"/>
          </p:cNvSpPr>
          <p:nvPr>
            <p:ph type="title"/>
          </p:nvPr>
        </p:nvSpPr>
        <p:spPr>
          <a:xfrm>
            <a:off x="2592926" y="357068"/>
            <a:ext cx="7616286" cy="795840"/>
          </a:xfrm>
        </p:spPr>
        <p:txBody>
          <a:bodyPr>
            <a:normAutofit/>
          </a:bodyPr>
          <a:lstStyle/>
          <a:p>
            <a:pPr algn="ctr"/>
            <a:r>
              <a:rPr lang="it-IT" sz="3600" b="1" dirty="0">
                <a:solidFill>
                  <a:srgbClr val="FF0000"/>
                </a:solidFill>
              </a:rPr>
              <a:t>Art. 63 D. </a:t>
            </a:r>
            <a:r>
              <a:rPr lang="it-IT" sz="3600" b="1" dirty="0" err="1">
                <a:solidFill>
                  <a:srgbClr val="FF0000"/>
                </a:solidFill>
              </a:rPr>
              <a:t>l.vo</a:t>
            </a:r>
            <a:r>
              <a:rPr lang="it-IT" sz="3600" b="1" dirty="0">
                <a:solidFill>
                  <a:srgbClr val="FF0000"/>
                </a:solidFill>
              </a:rPr>
              <a:t> 270/99</a:t>
            </a:r>
          </a:p>
        </p:txBody>
      </p:sp>
      <p:sp>
        <p:nvSpPr>
          <p:cNvPr id="3" name="Segnaposto contenuto 2">
            <a:extLst>
              <a:ext uri="{FF2B5EF4-FFF2-40B4-BE49-F238E27FC236}">
                <a16:creationId xmlns:a16="http://schemas.microsoft.com/office/drawing/2014/main" id="{E8E5A61A-D4CA-42EB-A882-D2BF384E555B}"/>
              </a:ext>
            </a:extLst>
          </p:cNvPr>
          <p:cNvSpPr>
            <a:spLocks noGrp="1"/>
          </p:cNvSpPr>
          <p:nvPr>
            <p:ph idx="1"/>
          </p:nvPr>
        </p:nvSpPr>
        <p:spPr>
          <a:xfrm>
            <a:off x="1598611" y="1225118"/>
            <a:ext cx="9601200" cy="4910690"/>
          </a:xfrm>
        </p:spPr>
        <p:txBody>
          <a:bodyPr>
            <a:normAutofit fontScale="92500" lnSpcReduction="10000"/>
          </a:bodyPr>
          <a:lstStyle/>
          <a:p>
            <a:pPr algn="just"/>
            <a:r>
              <a:rPr lang="it-IT" dirty="0"/>
              <a:t>1. Per le aziende e i rami di azienda in esercizio la valutazione effettuata a norma dell'articolo 62, comma 3, tiene conto della redditività, anche se negativa, all'epoca della stima e nel biennio successivo.</a:t>
            </a:r>
          </a:p>
          <a:p>
            <a:pPr algn="just"/>
            <a:r>
              <a:rPr lang="it-IT" dirty="0"/>
              <a:t>2. Ai fini della vendita di aziende o di rami di azienda in esercizio, l'acquirente deve obbligarsi a proseguire per almeno un biennio le attività imprenditoriali e a mantenere per il medesimo periodo i livelli occupazionali stabiliti all'atto della vendita.</a:t>
            </a:r>
          </a:p>
          <a:p>
            <a:pPr algn="just"/>
            <a:r>
              <a:rPr lang="it-IT" dirty="0"/>
              <a:t>3. La scelta dell'acquirente è effettuata tenendo conto, oltre che dell'ammontare del prezzo offerto, dell'affidabilità dell'offerente e del piano di prosecuzione delle attività imprenditoriali da questi presentato, anche con riguardo alla garanzia di mantenimento dei livelli occupazionali.</a:t>
            </a:r>
          </a:p>
          <a:p>
            <a:pPr algn="just"/>
            <a:r>
              <a:rPr lang="it-IT" dirty="0"/>
              <a:t>4. Nell'ambito delle consultazioni relative al trasferimento d'azienda previste </a:t>
            </a:r>
            <a:r>
              <a:rPr lang="it-IT" dirty="0">
                <a:solidFill>
                  <a:schemeClr val="tx1"/>
                </a:solidFill>
              </a:rPr>
              <a:t>dall'</a:t>
            </a:r>
            <a:r>
              <a:rPr lang="it-IT" dirty="0">
                <a:solidFill>
                  <a:schemeClr val="tx1"/>
                </a:solidFill>
                <a:hlinkClick r:id="rId2">
                  <a:extLst>
                    <a:ext uri="{A12FA001-AC4F-418D-AE19-62706E023703}">
                      <ahyp:hlinkClr xmlns:ahyp="http://schemas.microsoft.com/office/drawing/2018/hyperlinkcolor" val="tx"/>
                    </a:ext>
                  </a:extLst>
                </a:hlinkClick>
              </a:rPr>
              <a:t>articolo 47 della legge 29 dicembre 1990, n. 428</a:t>
            </a:r>
            <a:r>
              <a:rPr lang="it-IT" dirty="0"/>
              <a:t>, il commissario straordinario, l'acquirente e i rappresentanti dei lavoratori possono convenire il trasferimento solo parziale dei lavoratori alle dipendenze dell'acquirente e ulteriori modifiche delle condizioni di lavoro consentite dalle norme vigenti in materia.</a:t>
            </a:r>
          </a:p>
          <a:p>
            <a:pPr algn="just"/>
            <a:r>
              <a:rPr lang="it-IT" dirty="0"/>
              <a:t>5. Salva diversa convenzione, è esclusa la responsabilità dell'acquirente per i debiti relativi all'esercizio delle aziende cedute, anteriori al trasferimento.</a:t>
            </a:r>
          </a:p>
          <a:p>
            <a:endParaRPr lang="it-IT" dirty="0"/>
          </a:p>
        </p:txBody>
      </p:sp>
      <p:sp>
        <p:nvSpPr>
          <p:cNvPr id="4" name="Segnaposto piè di pagina 3">
            <a:extLst>
              <a:ext uri="{FF2B5EF4-FFF2-40B4-BE49-F238E27FC236}">
                <a16:creationId xmlns:a16="http://schemas.microsoft.com/office/drawing/2014/main" id="{43D874C2-276D-45EA-B4F5-3AD3C6DD5585}"/>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FB9A72A4-9E56-4EFC-A59D-C1BEAA2098A4}"/>
              </a:ext>
            </a:extLst>
          </p:cNvPr>
          <p:cNvSpPr>
            <a:spLocks noGrp="1"/>
          </p:cNvSpPr>
          <p:nvPr>
            <p:ph type="sldNum" sz="quarter" idx="12"/>
          </p:nvPr>
        </p:nvSpPr>
        <p:spPr/>
        <p:txBody>
          <a:bodyPr/>
          <a:lstStyle/>
          <a:p>
            <a:fld id="{69E57DC2-970A-4B3E-BB1C-7A09969E49DF}" type="slidenum">
              <a:rPr lang="en-US" smtClean="0"/>
              <a:t>31</a:t>
            </a:fld>
            <a:endParaRPr lang="en-US" dirty="0"/>
          </a:p>
        </p:txBody>
      </p:sp>
    </p:spTree>
    <p:extLst>
      <p:ext uri="{BB962C8B-B14F-4D97-AF65-F5344CB8AC3E}">
        <p14:creationId xmlns:p14="http://schemas.microsoft.com/office/powerpoint/2010/main" val="3312725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441E48-4A93-42D5-BA75-A6E2AC5BC6F5}"/>
              </a:ext>
            </a:extLst>
          </p:cNvPr>
          <p:cNvSpPr>
            <a:spLocks noGrp="1"/>
          </p:cNvSpPr>
          <p:nvPr>
            <p:ph type="title"/>
          </p:nvPr>
        </p:nvSpPr>
        <p:spPr>
          <a:xfrm>
            <a:off x="1716356" y="512462"/>
            <a:ext cx="8911687" cy="1280890"/>
          </a:xfrm>
        </p:spPr>
        <p:txBody>
          <a:bodyPr>
            <a:normAutofit/>
          </a:bodyPr>
          <a:lstStyle/>
          <a:p>
            <a:pPr algn="ctr"/>
            <a:r>
              <a:rPr lang="it-IT" sz="3600" b="1" dirty="0">
                <a:solidFill>
                  <a:srgbClr val="FF0000"/>
                </a:solidFill>
              </a:rPr>
              <a:t>Concludendo per le imprese in AS</a:t>
            </a:r>
          </a:p>
        </p:txBody>
      </p:sp>
      <p:sp>
        <p:nvSpPr>
          <p:cNvPr id="3" name="Segnaposto contenuto 2">
            <a:extLst>
              <a:ext uri="{FF2B5EF4-FFF2-40B4-BE49-F238E27FC236}">
                <a16:creationId xmlns:a16="http://schemas.microsoft.com/office/drawing/2014/main" id="{87DBE88B-8117-4591-B978-CDDD855ED219}"/>
              </a:ext>
            </a:extLst>
          </p:cNvPr>
          <p:cNvSpPr>
            <a:spLocks noGrp="1"/>
          </p:cNvSpPr>
          <p:nvPr>
            <p:ph idx="1"/>
          </p:nvPr>
        </p:nvSpPr>
        <p:spPr>
          <a:xfrm>
            <a:off x="1895383" y="1430778"/>
            <a:ext cx="9601200" cy="5067605"/>
          </a:xfrm>
        </p:spPr>
        <p:txBody>
          <a:bodyPr>
            <a:normAutofit/>
          </a:bodyPr>
          <a:lstStyle/>
          <a:p>
            <a:pPr algn="just"/>
            <a:r>
              <a:rPr lang="it-IT" sz="2000" dirty="0"/>
              <a:t>Imprese in amministrazione straordinaria nel caso in cui la continuazione dell’attività non sia stata disposta o cessata</a:t>
            </a:r>
          </a:p>
          <a:p>
            <a:r>
              <a:rPr lang="it-IT" sz="2000" dirty="0"/>
              <a:t> Se è raggiunto un accordo sindacale con finalità di salvaguardia dell’occupazione L’art. 2112 c.c. non trova applicazione salvo che dall’accordo risultino condizioni di miglior favore</a:t>
            </a:r>
          </a:p>
          <a:p>
            <a:r>
              <a:rPr lang="it-IT" sz="2000" dirty="0"/>
              <a:t> Possibilità di delimitare il perimetro dei lavoratori addetti al ramo con possibile continuazione del rapporto</a:t>
            </a:r>
          </a:p>
          <a:p>
            <a:r>
              <a:rPr lang="it-IT" sz="2000" dirty="0"/>
              <a:t>Possibilità di assunzione ex novo dei lavoratori trasferiti</a:t>
            </a:r>
          </a:p>
          <a:p>
            <a:r>
              <a:rPr lang="it-IT" sz="2000" dirty="0"/>
              <a:t> Esclusione della responsabilità solidale</a:t>
            </a:r>
          </a:p>
          <a:p>
            <a:r>
              <a:rPr lang="it-IT" sz="2000" dirty="0"/>
              <a:t> Possibilità di modificare il trattamento economico/normativo</a:t>
            </a:r>
          </a:p>
        </p:txBody>
      </p:sp>
      <p:sp>
        <p:nvSpPr>
          <p:cNvPr id="4" name="Segnaposto piè di pagina 3">
            <a:extLst>
              <a:ext uri="{FF2B5EF4-FFF2-40B4-BE49-F238E27FC236}">
                <a16:creationId xmlns:a16="http://schemas.microsoft.com/office/drawing/2014/main" id="{221FEA3A-DE5E-4FEC-8DA2-4BC65EDE6CDA}"/>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4C8368D2-1A02-4784-8252-A93348C98120}"/>
              </a:ext>
            </a:extLst>
          </p:cNvPr>
          <p:cNvSpPr>
            <a:spLocks noGrp="1"/>
          </p:cNvSpPr>
          <p:nvPr>
            <p:ph type="sldNum" sz="quarter" idx="12"/>
          </p:nvPr>
        </p:nvSpPr>
        <p:spPr/>
        <p:txBody>
          <a:bodyPr/>
          <a:lstStyle/>
          <a:p>
            <a:fld id="{69E57DC2-970A-4B3E-BB1C-7A09969E49DF}" type="slidenum">
              <a:rPr lang="en-US" smtClean="0"/>
              <a:t>32</a:t>
            </a:fld>
            <a:endParaRPr lang="en-US" dirty="0"/>
          </a:p>
        </p:txBody>
      </p:sp>
    </p:spTree>
    <p:extLst>
      <p:ext uri="{BB962C8B-B14F-4D97-AF65-F5344CB8AC3E}">
        <p14:creationId xmlns:p14="http://schemas.microsoft.com/office/powerpoint/2010/main" val="395153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E9449B-BA41-44DF-8883-6F83F7C1CD2B}"/>
              </a:ext>
            </a:extLst>
          </p:cNvPr>
          <p:cNvSpPr>
            <a:spLocks noGrp="1"/>
          </p:cNvSpPr>
          <p:nvPr>
            <p:ph type="title"/>
          </p:nvPr>
        </p:nvSpPr>
        <p:spPr>
          <a:xfrm>
            <a:off x="2752723" y="2852405"/>
            <a:ext cx="8911687" cy="1280890"/>
          </a:xfrm>
        </p:spPr>
        <p:txBody>
          <a:bodyPr>
            <a:normAutofit/>
          </a:bodyPr>
          <a:lstStyle/>
          <a:p>
            <a:r>
              <a:rPr lang="it-IT" b="1" dirty="0">
                <a:solidFill>
                  <a:schemeClr val="accent1"/>
                </a:solidFill>
              </a:rPr>
              <a:t>Grazie per l’attenzione!</a:t>
            </a:r>
            <a:br>
              <a:rPr lang="it-IT" b="1" dirty="0">
                <a:solidFill>
                  <a:schemeClr val="accent1"/>
                </a:solidFill>
              </a:rPr>
            </a:br>
            <a:r>
              <a:rPr lang="it-IT" sz="2000" dirty="0">
                <a:solidFill>
                  <a:schemeClr val="accent1"/>
                </a:solidFill>
              </a:rPr>
              <a:t>					</a:t>
            </a:r>
            <a:br>
              <a:rPr lang="it-IT" sz="2000" dirty="0">
                <a:solidFill>
                  <a:schemeClr val="accent1"/>
                </a:solidFill>
              </a:rPr>
            </a:br>
            <a:r>
              <a:rPr lang="it-IT" sz="2000" dirty="0">
                <a:solidFill>
                  <a:schemeClr val="accent1"/>
                </a:solidFill>
              </a:rPr>
              <a:t>												-</a:t>
            </a:r>
            <a:r>
              <a:rPr lang="it-IT" sz="2000" i="1" dirty="0">
                <a:solidFill>
                  <a:schemeClr val="accent1"/>
                </a:solidFill>
              </a:rPr>
              <a:t>Avv. Maurizio Sartori-</a:t>
            </a:r>
            <a:endParaRPr lang="it-IT" b="1" i="1" dirty="0">
              <a:solidFill>
                <a:schemeClr val="accent1"/>
              </a:solidFill>
            </a:endParaRPr>
          </a:p>
        </p:txBody>
      </p:sp>
      <p:sp>
        <p:nvSpPr>
          <p:cNvPr id="4" name="Segnaposto piè di pagina 3">
            <a:extLst>
              <a:ext uri="{FF2B5EF4-FFF2-40B4-BE49-F238E27FC236}">
                <a16:creationId xmlns:a16="http://schemas.microsoft.com/office/drawing/2014/main" id="{DF5749B2-98BD-47A9-A7B7-E30A353ED406}"/>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CBEEA57D-8345-4692-AA9D-D55AB2035E36}"/>
              </a:ext>
            </a:extLst>
          </p:cNvPr>
          <p:cNvSpPr>
            <a:spLocks noGrp="1"/>
          </p:cNvSpPr>
          <p:nvPr>
            <p:ph type="sldNum" sz="quarter" idx="12"/>
          </p:nvPr>
        </p:nvSpPr>
        <p:spPr/>
        <p:txBody>
          <a:bodyPr/>
          <a:lstStyle/>
          <a:p>
            <a:fld id="{69E57DC2-970A-4B3E-BB1C-7A09969E49DF}" type="slidenum">
              <a:rPr lang="en-US" smtClean="0"/>
              <a:t>33</a:t>
            </a:fld>
            <a:endParaRPr lang="en-US" dirty="0"/>
          </a:p>
        </p:txBody>
      </p:sp>
    </p:spTree>
    <p:extLst>
      <p:ext uri="{BB962C8B-B14F-4D97-AF65-F5344CB8AC3E}">
        <p14:creationId xmlns:p14="http://schemas.microsoft.com/office/powerpoint/2010/main" val="185991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F0FE9D-A64C-4609-BABD-F4716FC3F741}"/>
              </a:ext>
            </a:extLst>
          </p:cNvPr>
          <p:cNvSpPr>
            <a:spLocks noGrp="1"/>
          </p:cNvSpPr>
          <p:nvPr>
            <p:ph type="title"/>
          </p:nvPr>
        </p:nvSpPr>
        <p:spPr/>
        <p:txBody>
          <a:bodyPr>
            <a:normAutofit/>
          </a:bodyPr>
          <a:lstStyle/>
          <a:p>
            <a:pPr algn="ctr"/>
            <a:r>
              <a:rPr lang="it-IT" sz="3600" b="1" dirty="0">
                <a:solidFill>
                  <a:srgbClr val="FF0000"/>
                </a:solidFill>
              </a:rPr>
              <a:t>Cass. sez. lav.22.10.2018 n.26671</a:t>
            </a:r>
          </a:p>
        </p:txBody>
      </p:sp>
      <p:sp>
        <p:nvSpPr>
          <p:cNvPr id="3" name="Segnaposto contenuto 2">
            <a:extLst>
              <a:ext uri="{FF2B5EF4-FFF2-40B4-BE49-F238E27FC236}">
                <a16:creationId xmlns:a16="http://schemas.microsoft.com/office/drawing/2014/main" id="{DE78C680-FBD4-47D0-AE1F-FBAFB86C4BB3}"/>
              </a:ext>
            </a:extLst>
          </p:cNvPr>
          <p:cNvSpPr>
            <a:spLocks noGrp="1"/>
          </p:cNvSpPr>
          <p:nvPr>
            <p:ph idx="1"/>
          </p:nvPr>
        </p:nvSpPr>
        <p:spPr>
          <a:xfrm>
            <a:off x="2521258" y="1571348"/>
            <a:ext cx="8983354" cy="4339874"/>
          </a:xfrm>
        </p:spPr>
        <p:txBody>
          <a:bodyPr>
            <a:normAutofit/>
          </a:bodyPr>
          <a:lstStyle/>
          <a:p>
            <a:pPr algn="just"/>
            <a:r>
              <a:rPr lang="it-IT" dirty="0"/>
              <a:t>Ove il curatore intenda sciogliersi dal rapporto di lavoro dovrà farlo nel </a:t>
            </a:r>
            <a:r>
              <a:rPr lang="it-IT" b="1" dirty="0"/>
              <a:t>rispetto delle norme limitative dei licenziamenti individuali e collettivi</a:t>
            </a:r>
            <a:r>
              <a:rPr lang="it-IT" dirty="0"/>
              <a:t>, non essendo in alcun modo sottratto ai vincoli propri dell'ordinamento lavoristico perché la necessità di tutelare gli interessi della procedura fallimentare non esclude l'obbligo del curatore di rispettare le norme in generale previste per la risoluzione dei rapporti di lavoro.</a:t>
            </a:r>
          </a:p>
          <a:p>
            <a:pPr marL="0" indent="0" algn="just">
              <a:buNone/>
            </a:pPr>
            <a:endParaRPr lang="it-IT" dirty="0"/>
          </a:p>
          <a:p>
            <a:pPr marL="0" indent="0" algn="just">
              <a:buNone/>
            </a:pPr>
            <a:endParaRPr lang="it-IT" dirty="0"/>
          </a:p>
          <a:p>
            <a:pPr marL="0" indent="0" algn="just">
              <a:buNone/>
            </a:pPr>
            <a:r>
              <a:rPr lang="it-IT" b="1" dirty="0">
                <a:solidFill>
                  <a:srgbClr val="FF0000"/>
                </a:solidFill>
              </a:rPr>
              <a:t>Licenziamento individuale per GMO	</a:t>
            </a:r>
            <a:r>
              <a:rPr lang="it-IT" dirty="0">
                <a:solidFill>
                  <a:srgbClr val="FF0000"/>
                </a:solidFill>
              </a:rPr>
              <a:t>			</a:t>
            </a:r>
            <a:r>
              <a:rPr lang="it-IT" b="1" dirty="0">
                <a:solidFill>
                  <a:srgbClr val="FF0000"/>
                </a:solidFill>
              </a:rPr>
              <a:t>Licenziamento collettivo</a:t>
            </a:r>
            <a:endParaRPr lang="it-IT" b="1" dirty="0"/>
          </a:p>
          <a:p>
            <a:pPr marL="0" indent="0" algn="just">
              <a:buNone/>
            </a:pPr>
            <a:endParaRPr lang="it-IT" dirty="0"/>
          </a:p>
        </p:txBody>
      </p:sp>
      <p:sp>
        <p:nvSpPr>
          <p:cNvPr id="6" name="Segnaposto piè di pagina 5">
            <a:extLst>
              <a:ext uri="{FF2B5EF4-FFF2-40B4-BE49-F238E27FC236}">
                <a16:creationId xmlns:a16="http://schemas.microsoft.com/office/drawing/2014/main" id="{28C140AC-488D-4612-80B7-940D245F521B}"/>
              </a:ext>
            </a:extLst>
          </p:cNvPr>
          <p:cNvSpPr>
            <a:spLocks noGrp="1"/>
          </p:cNvSpPr>
          <p:nvPr>
            <p:ph type="ftr" sz="quarter" idx="11"/>
          </p:nvPr>
        </p:nvSpPr>
        <p:spPr/>
        <p:txBody>
          <a:bodyPr/>
          <a:lstStyle/>
          <a:p>
            <a:r>
              <a:rPr lang="en-US"/>
              <a:t>Avv. Maurizio Sartori</a:t>
            </a:r>
            <a:endParaRPr lang="en-US" dirty="0"/>
          </a:p>
        </p:txBody>
      </p:sp>
      <p:sp>
        <p:nvSpPr>
          <p:cNvPr id="7" name="Segnaposto numero diapositiva 6">
            <a:extLst>
              <a:ext uri="{FF2B5EF4-FFF2-40B4-BE49-F238E27FC236}">
                <a16:creationId xmlns:a16="http://schemas.microsoft.com/office/drawing/2014/main" id="{0CAEF234-0980-4526-ADEB-364D49E9F40F}"/>
              </a:ext>
            </a:extLst>
          </p:cNvPr>
          <p:cNvSpPr>
            <a:spLocks noGrp="1"/>
          </p:cNvSpPr>
          <p:nvPr>
            <p:ph type="sldNum" sz="quarter" idx="12"/>
          </p:nvPr>
        </p:nvSpPr>
        <p:spPr/>
        <p:txBody>
          <a:bodyPr/>
          <a:lstStyle/>
          <a:p>
            <a:fld id="{69E57DC2-970A-4B3E-BB1C-7A09969E49DF}" type="slidenum">
              <a:rPr lang="en-US" smtClean="0"/>
              <a:t>4</a:t>
            </a:fld>
            <a:endParaRPr lang="en-US" dirty="0"/>
          </a:p>
        </p:txBody>
      </p:sp>
      <p:sp>
        <p:nvSpPr>
          <p:cNvPr id="4" name="Freccia in giù 3">
            <a:extLst>
              <a:ext uri="{FF2B5EF4-FFF2-40B4-BE49-F238E27FC236}">
                <a16:creationId xmlns:a16="http://schemas.microsoft.com/office/drawing/2014/main" id="{881CE190-09CA-4BEE-8D9B-AD959F174613}"/>
              </a:ext>
            </a:extLst>
          </p:cNvPr>
          <p:cNvSpPr/>
          <p:nvPr/>
        </p:nvSpPr>
        <p:spPr>
          <a:xfrm>
            <a:off x="3197552" y="3429000"/>
            <a:ext cx="484632" cy="6294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a:extLst>
              <a:ext uri="{FF2B5EF4-FFF2-40B4-BE49-F238E27FC236}">
                <a16:creationId xmlns:a16="http://schemas.microsoft.com/office/drawing/2014/main" id="{2E2C6D98-6C36-4CD0-8D85-EAB7E8CBA785}"/>
              </a:ext>
            </a:extLst>
          </p:cNvPr>
          <p:cNvSpPr/>
          <p:nvPr/>
        </p:nvSpPr>
        <p:spPr>
          <a:xfrm>
            <a:off x="8967816" y="3429000"/>
            <a:ext cx="484632" cy="6294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51795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D0ACBD-58B8-4EC8-8EFE-84296DCF65F4}"/>
              </a:ext>
            </a:extLst>
          </p:cNvPr>
          <p:cNvSpPr>
            <a:spLocks noGrp="1"/>
          </p:cNvSpPr>
          <p:nvPr>
            <p:ph type="title"/>
          </p:nvPr>
        </p:nvSpPr>
        <p:spPr/>
        <p:txBody>
          <a:bodyPr>
            <a:normAutofit fontScale="90000"/>
          </a:bodyPr>
          <a:lstStyle/>
          <a:p>
            <a:pPr algn="ctr"/>
            <a:r>
              <a:rPr lang="it-IT" sz="3400" dirty="0"/>
              <a:t>Effetti liquidazione giudiziale sui rapporti di lavoro</a:t>
            </a:r>
            <a:br>
              <a:rPr lang="it-IT" sz="3400" dirty="0"/>
            </a:br>
            <a:endParaRPr lang="it-IT" sz="3400" dirty="0">
              <a:solidFill>
                <a:srgbClr val="FF0000"/>
              </a:solidFill>
            </a:endParaRPr>
          </a:p>
        </p:txBody>
      </p:sp>
      <p:sp>
        <p:nvSpPr>
          <p:cNvPr id="3" name="Segnaposto contenuto 2">
            <a:extLst>
              <a:ext uri="{FF2B5EF4-FFF2-40B4-BE49-F238E27FC236}">
                <a16:creationId xmlns:a16="http://schemas.microsoft.com/office/drawing/2014/main" id="{CC1A2BF5-2A83-4540-A552-849A63E08673}"/>
              </a:ext>
            </a:extLst>
          </p:cNvPr>
          <p:cNvSpPr>
            <a:spLocks noGrp="1"/>
          </p:cNvSpPr>
          <p:nvPr>
            <p:ph idx="1"/>
          </p:nvPr>
        </p:nvSpPr>
        <p:spPr/>
        <p:txBody>
          <a:bodyPr>
            <a:normAutofit fontScale="92500"/>
          </a:bodyPr>
          <a:lstStyle/>
          <a:p>
            <a:pPr marL="0" indent="0" algn="ctr">
              <a:buNone/>
            </a:pPr>
            <a:r>
              <a:rPr lang="it-IT" sz="3600" b="1" dirty="0">
                <a:solidFill>
                  <a:srgbClr val="FF0000"/>
                </a:solidFill>
              </a:rPr>
              <a:t>art.189 CCI </a:t>
            </a:r>
          </a:p>
          <a:p>
            <a:pPr marL="0" indent="0" algn="just">
              <a:buNone/>
            </a:pPr>
            <a:r>
              <a:rPr lang="it-IT" sz="3600" dirty="0"/>
              <a:t>Mancato esercizio provvisorio</a:t>
            </a:r>
          </a:p>
          <a:p>
            <a:pPr marL="0" indent="0" algn="just">
              <a:buNone/>
            </a:pPr>
            <a:r>
              <a:rPr lang="it-IT" sz="3600" dirty="0"/>
              <a:t> dell’impresa                          </a:t>
            </a:r>
            <a:r>
              <a:rPr lang="it-IT" sz="2800" b="1" dirty="0">
                <a:solidFill>
                  <a:srgbClr val="FF0000"/>
                </a:solidFill>
              </a:rPr>
              <a:t>commi da 1 a 6 e 8</a:t>
            </a:r>
          </a:p>
          <a:p>
            <a:pPr marL="0" indent="0" algn="just">
              <a:buNone/>
            </a:pPr>
            <a:endParaRPr lang="it-IT" sz="3600" dirty="0"/>
          </a:p>
          <a:p>
            <a:pPr marL="0" indent="0" algn="just">
              <a:buNone/>
            </a:pPr>
            <a:r>
              <a:rPr lang="it-IT" sz="3600" dirty="0"/>
              <a:t>Esercizio provvisorio</a:t>
            </a:r>
          </a:p>
          <a:p>
            <a:pPr marL="0" indent="0" algn="just">
              <a:buNone/>
            </a:pPr>
            <a:r>
              <a:rPr lang="it-IT" sz="3600" dirty="0"/>
              <a:t> dell’impresa                                   </a:t>
            </a:r>
            <a:r>
              <a:rPr lang="it-IT" sz="2800" b="1" dirty="0">
                <a:solidFill>
                  <a:srgbClr val="FF0000"/>
                </a:solidFill>
              </a:rPr>
              <a:t>comma 9</a:t>
            </a:r>
          </a:p>
          <a:p>
            <a:pPr marL="0" indent="0" algn="just">
              <a:buNone/>
            </a:pPr>
            <a:endParaRPr lang="it-IT" sz="3600" dirty="0"/>
          </a:p>
        </p:txBody>
      </p:sp>
      <p:sp>
        <p:nvSpPr>
          <p:cNvPr id="4" name="Segnaposto piè di pagina 3">
            <a:extLst>
              <a:ext uri="{FF2B5EF4-FFF2-40B4-BE49-F238E27FC236}">
                <a16:creationId xmlns:a16="http://schemas.microsoft.com/office/drawing/2014/main" id="{4AF9ACA3-5CAB-479C-8320-A146C0234E64}"/>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CB374FD0-4345-4F49-BD23-C04B7D2F3F52}"/>
              </a:ext>
            </a:extLst>
          </p:cNvPr>
          <p:cNvSpPr>
            <a:spLocks noGrp="1"/>
          </p:cNvSpPr>
          <p:nvPr>
            <p:ph type="sldNum" sz="quarter" idx="12"/>
          </p:nvPr>
        </p:nvSpPr>
        <p:spPr/>
        <p:txBody>
          <a:bodyPr/>
          <a:lstStyle/>
          <a:p>
            <a:fld id="{69E57DC2-970A-4B3E-BB1C-7A09969E49DF}" type="slidenum">
              <a:rPr lang="en-US" smtClean="0"/>
              <a:t>5</a:t>
            </a:fld>
            <a:endParaRPr lang="en-US" dirty="0"/>
          </a:p>
        </p:txBody>
      </p:sp>
      <p:sp>
        <p:nvSpPr>
          <p:cNvPr id="8" name="Freccia a destra 7">
            <a:extLst>
              <a:ext uri="{FF2B5EF4-FFF2-40B4-BE49-F238E27FC236}">
                <a16:creationId xmlns:a16="http://schemas.microsoft.com/office/drawing/2014/main" id="{13BA417A-D952-4B77-859B-B2C374617658}"/>
              </a:ext>
            </a:extLst>
          </p:cNvPr>
          <p:cNvSpPr/>
          <p:nvPr/>
        </p:nvSpPr>
        <p:spPr>
          <a:xfrm>
            <a:off x="6427304" y="5265883"/>
            <a:ext cx="615764" cy="344556"/>
          </a:xfrm>
          <a:prstGeom prst="rightArrow">
            <a:avLst>
              <a:gd name="adj1" fmla="val 5546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a:extLst>
              <a:ext uri="{FF2B5EF4-FFF2-40B4-BE49-F238E27FC236}">
                <a16:creationId xmlns:a16="http://schemas.microsoft.com/office/drawing/2014/main" id="{D5E99CF0-CDE8-4E58-8046-C7C82BC34181}"/>
              </a:ext>
            </a:extLst>
          </p:cNvPr>
          <p:cNvSpPr/>
          <p:nvPr/>
        </p:nvSpPr>
        <p:spPr>
          <a:xfrm>
            <a:off x="6427304" y="3557281"/>
            <a:ext cx="615764" cy="344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7451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2DE67C-5DDB-4708-B463-5FE01532DC51}"/>
              </a:ext>
            </a:extLst>
          </p:cNvPr>
          <p:cNvSpPr>
            <a:spLocks noGrp="1"/>
          </p:cNvSpPr>
          <p:nvPr>
            <p:ph type="title"/>
          </p:nvPr>
        </p:nvSpPr>
        <p:spPr>
          <a:xfrm>
            <a:off x="1371600" y="559342"/>
            <a:ext cx="9601200" cy="1187130"/>
          </a:xfrm>
        </p:spPr>
        <p:txBody>
          <a:bodyPr>
            <a:normAutofit fontScale="90000"/>
          </a:bodyPr>
          <a:lstStyle/>
          <a:p>
            <a:pPr algn="ctr"/>
            <a:r>
              <a:rPr lang="it-IT" sz="3600" b="1" dirty="0">
                <a:solidFill>
                  <a:srgbClr val="FF0000"/>
                </a:solidFill>
              </a:rPr>
              <a:t>Effetti apertura liquidazione giudiziale </a:t>
            </a:r>
            <a:br>
              <a:rPr lang="it-IT" sz="3600" b="1" dirty="0">
                <a:solidFill>
                  <a:srgbClr val="FF0000"/>
                </a:solidFill>
              </a:rPr>
            </a:br>
            <a:r>
              <a:rPr lang="it-IT" sz="3600" b="1" dirty="0">
                <a:solidFill>
                  <a:srgbClr val="FF0000"/>
                </a:solidFill>
              </a:rPr>
              <a:t>esercizio attività di impresa</a:t>
            </a:r>
            <a:br>
              <a:rPr lang="it-IT" sz="2400" b="1" dirty="0">
                <a:solidFill>
                  <a:srgbClr val="FF0000"/>
                </a:solidFill>
              </a:rPr>
            </a:br>
            <a:endParaRPr lang="it-IT" sz="2800" b="1" dirty="0">
              <a:solidFill>
                <a:srgbClr val="FF0000"/>
              </a:solidFill>
            </a:endParaRPr>
          </a:p>
        </p:txBody>
      </p:sp>
      <p:sp>
        <p:nvSpPr>
          <p:cNvPr id="3" name="Segnaposto contenuto 2">
            <a:extLst>
              <a:ext uri="{FF2B5EF4-FFF2-40B4-BE49-F238E27FC236}">
                <a16:creationId xmlns:a16="http://schemas.microsoft.com/office/drawing/2014/main" id="{1B30447E-56A8-4AE3-B823-90F4EBAAC2D1}"/>
              </a:ext>
            </a:extLst>
          </p:cNvPr>
          <p:cNvSpPr>
            <a:spLocks noGrp="1"/>
          </p:cNvSpPr>
          <p:nvPr>
            <p:ph idx="1"/>
          </p:nvPr>
        </p:nvSpPr>
        <p:spPr>
          <a:xfrm>
            <a:off x="1278384" y="2006353"/>
            <a:ext cx="9694416" cy="3861047"/>
          </a:xfrm>
        </p:spPr>
        <p:txBody>
          <a:bodyPr>
            <a:normAutofit/>
          </a:bodyPr>
          <a:lstStyle/>
          <a:p>
            <a:pPr lvl="1" algn="ctr"/>
            <a:r>
              <a:rPr lang="it-IT" sz="1700" dirty="0"/>
              <a:t>Art.189  - rapporti lavoro subordinato</a:t>
            </a:r>
          </a:p>
          <a:p>
            <a:pPr marL="530352" lvl="1" indent="0" algn="just">
              <a:buNone/>
            </a:pPr>
            <a:r>
              <a:rPr lang="it-IT" sz="1700" dirty="0"/>
              <a:t>«1. </a:t>
            </a:r>
            <a:r>
              <a:rPr lang="it-IT" sz="1700" b="1" dirty="0"/>
              <a:t>L'apertura della liquidazione giudiziale </a:t>
            </a:r>
            <a:r>
              <a:rPr lang="it-IT" sz="1700" dirty="0"/>
              <a:t>nei confronti del datore di lavoro </a:t>
            </a:r>
            <a:r>
              <a:rPr lang="it-IT" sz="1700" b="1" dirty="0"/>
              <a:t>non costituisce motivo di licenziamento</a:t>
            </a:r>
            <a:r>
              <a:rPr lang="it-IT" sz="1700" dirty="0"/>
              <a:t>. I rapporti di lavoro subordinato in atto alla data della sentenza dichiarativa restano sospesi fino a quando il curatore, con l'autorizzazione del giudice delegato, sentito il comitato dei creditori, comunica ai lavoratori di subentrarvi, assumendo i relativi obblighi, ovvero il recesso.»</a:t>
            </a:r>
            <a:endParaRPr lang="it-IT" sz="1700" dirty="0">
              <a:solidFill>
                <a:schemeClr val="tx1"/>
              </a:solidFill>
            </a:endParaRPr>
          </a:p>
          <a:p>
            <a:pPr marL="530352" lvl="1" indent="0" algn="just">
              <a:buNone/>
            </a:pPr>
            <a:r>
              <a:rPr lang="it-IT" sz="1700" dirty="0">
                <a:solidFill>
                  <a:schemeClr val="tx1"/>
                </a:solidFill>
              </a:rPr>
              <a:t>«9. </a:t>
            </a:r>
            <a:r>
              <a:rPr lang="it-IT" sz="1700" b="1" dirty="0"/>
              <a:t>Durante l'esercizio dell'impresa del debitore in liquidazione giudiziale da parte del curatore i rapporti di lavoro subordinato in essere proseguono</a:t>
            </a:r>
            <a:r>
              <a:rPr lang="it-IT" sz="1700" dirty="0"/>
              <a:t>, salvo che il curatore non intenda sospenderli o esercitare la </a:t>
            </a:r>
            <a:r>
              <a:rPr lang="it-IT" sz="1700" dirty="0" err="1"/>
              <a:t>facolta'</a:t>
            </a:r>
            <a:r>
              <a:rPr lang="it-IT" sz="1700" dirty="0"/>
              <a:t> di recesso ai sensi della disciplina lavoristica vigente. Si applicano i commi da 2 a 6 e 8 del presente articolo.»</a:t>
            </a:r>
          </a:p>
        </p:txBody>
      </p:sp>
      <p:sp>
        <p:nvSpPr>
          <p:cNvPr id="4" name="Segnaposto piè di pagina 3">
            <a:extLst>
              <a:ext uri="{FF2B5EF4-FFF2-40B4-BE49-F238E27FC236}">
                <a16:creationId xmlns:a16="http://schemas.microsoft.com/office/drawing/2014/main" id="{4C5C60DB-9753-4802-8C6D-8C7CDFF0E68E}"/>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4CB9DE8E-F710-4F0D-9D13-110754354C8E}"/>
              </a:ext>
            </a:extLst>
          </p:cNvPr>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377031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C2AFB2-CADD-4DD0-A0AD-447844C4FB17}"/>
              </a:ext>
            </a:extLst>
          </p:cNvPr>
          <p:cNvSpPr>
            <a:spLocks noGrp="1"/>
          </p:cNvSpPr>
          <p:nvPr>
            <p:ph type="title"/>
          </p:nvPr>
        </p:nvSpPr>
        <p:spPr/>
        <p:txBody>
          <a:bodyPr>
            <a:normAutofit/>
          </a:bodyPr>
          <a:lstStyle/>
          <a:p>
            <a:pPr algn="ctr"/>
            <a:r>
              <a:rPr lang="it-IT" b="1" dirty="0">
                <a:solidFill>
                  <a:srgbClr val="FF0000"/>
                </a:solidFill>
              </a:rPr>
              <a:t>Effetti della liquidazione giudiziale</a:t>
            </a:r>
            <a:br>
              <a:rPr lang="it-IT" b="1" dirty="0">
                <a:solidFill>
                  <a:srgbClr val="FF0000"/>
                </a:solidFill>
              </a:rPr>
            </a:br>
            <a:r>
              <a:rPr lang="it-IT" b="1" dirty="0">
                <a:solidFill>
                  <a:srgbClr val="FF0000"/>
                </a:solidFill>
              </a:rPr>
              <a:t>mancato esercizio provvisorio</a:t>
            </a:r>
          </a:p>
        </p:txBody>
      </p:sp>
      <p:sp>
        <p:nvSpPr>
          <p:cNvPr id="3" name="Segnaposto contenuto 2">
            <a:extLst>
              <a:ext uri="{FF2B5EF4-FFF2-40B4-BE49-F238E27FC236}">
                <a16:creationId xmlns:a16="http://schemas.microsoft.com/office/drawing/2014/main" id="{05171704-0044-4F89-8A56-CC12D58CF37D}"/>
              </a:ext>
            </a:extLst>
          </p:cNvPr>
          <p:cNvSpPr>
            <a:spLocks noGrp="1"/>
          </p:cNvSpPr>
          <p:nvPr>
            <p:ph idx="1"/>
          </p:nvPr>
        </p:nvSpPr>
        <p:spPr/>
        <p:txBody>
          <a:bodyPr>
            <a:normAutofit fontScale="92500" lnSpcReduction="10000"/>
          </a:bodyPr>
          <a:lstStyle/>
          <a:p>
            <a:pPr algn="just"/>
            <a:r>
              <a:rPr lang="it-IT" dirty="0"/>
              <a:t>Art. 189 comma 3: «</a:t>
            </a:r>
            <a:r>
              <a:rPr lang="it-IT" i="1" dirty="0"/>
              <a:t> </a:t>
            </a:r>
            <a:r>
              <a:rPr lang="it-IT" b="1" i="1" dirty="0"/>
              <a:t>Qualora non sia possibile la continuazione o il trasferimento dell'azienda o di un suo ramo o comunque sussistano manifeste ragioni economiche inerenti l'assetto dell'organizzazione del lavoro,</a:t>
            </a:r>
            <a:r>
              <a:rPr lang="it-IT" i="1" dirty="0"/>
              <a:t> il curatore procede senza indugio al recesso dai relativi rapporti di lavoro subordinato. Il curatore comunica la risoluzione per iscritto. In ogni caso, salvo quanto disposto dal comma 4, decorso il termine di quattro mesi dalla data di apertura della liquidazione giudiziale senza che il curatore abbia comunicato il subentro, i rapporti di lavoro subordinato che non siano già cessati si intendono risolti di diritto con decorrenza dalla data di apertura della liquidazione giudiziale, </a:t>
            </a:r>
            <a:r>
              <a:rPr lang="it-IT" b="1" i="1" dirty="0"/>
              <a:t>salvo quanto previsto dai commi 4 e 6</a:t>
            </a:r>
            <a:r>
              <a:rPr lang="it-IT" i="1" dirty="0"/>
              <a:t>.»</a:t>
            </a:r>
          </a:p>
          <a:p>
            <a:pPr algn="just"/>
            <a:r>
              <a:rPr lang="it-IT" dirty="0"/>
              <a:t>Art. 189 comma 5. «</a:t>
            </a:r>
            <a:r>
              <a:rPr lang="it-IT" i="1" dirty="0"/>
              <a:t>Trascorsi quattro mesi dall'apertura della liquidazione giudiziale, le eventuali </a:t>
            </a:r>
            <a:r>
              <a:rPr lang="it-IT" b="1" i="1" dirty="0"/>
              <a:t>dimissioni del lavoratore si intendono rassegnate per giusta causa </a:t>
            </a:r>
            <a:r>
              <a:rPr lang="it-IT" i="1" dirty="0"/>
              <a:t>ai sensi dell'</a:t>
            </a:r>
            <a:r>
              <a:rPr lang="it-IT" i="1" dirty="0">
                <a:solidFill>
                  <a:schemeClr val="tx1"/>
                </a:solidFill>
                <a:hlinkClick r:id="rId2">
                  <a:extLst>
                    <a:ext uri="{A12FA001-AC4F-418D-AE19-62706E023703}">
                      <ahyp:hlinkClr xmlns:ahyp="http://schemas.microsoft.com/office/drawing/2018/hyperlinkcolor" val="tx"/>
                    </a:ext>
                  </a:extLst>
                </a:hlinkClick>
              </a:rPr>
              <a:t>articolo 2119 del codice civile</a:t>
            </a:r>
            <a:r>
              <a:rPr lang="it-IT" i="1" dirty="0">
                <a:solidFill>
                  <a:schemeClr val="tx1"/>
                </a:solidFill>
              </a:rPr>
              <a:t> </a:t>
            </a:r>
            <a:r>
              <a:rPr lang="it-IT" i="1" dirty="0"/>
              <a:t>con </a:t>
            </a:r>
            <a:r>
              <a:rPr lang="it-IT" b="1" i="1" dirty="0"/>
              <a:t>effetto dalla data di apertura della liquidazione giudiziale.»</a:t>
            </a:r>
          </a:p>
          <a:p>
            <a:endParaRPr lang="it-IT" dirty="0"/>
          </a:p>
        </p:txBody>
      </p:sp>
      <p:sp>
        <p:nvSpPr>
          <p:cNvPr id="4" name="Segnaposto piè di pagina 3">
            <a:extLst>
              <a:ext uri="{FF2B5EF4-FFF2-40B4-BE49-F238E27FC236}">
                <a16:creationId xmlns:a16="http://schemas.microsoft.com/office/drawing/2014/main" id="{EE130377-7733-4D5D-86B2-69AED64FA54F}"/>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CBA5CE43-95C5-4A31-A903-B667CCDA0D87}"/>
              </a:ext>
            </a:extLst>
          </p:cNvPr>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923360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445CE54-8DB7-45FB-B6A9-D1DA3B2643F2}"/>
              </a:ext>
            </a:extLst>
          </p:cNvPr>
          <p:cNvSpPr>
            <a:spLocks noGrp="1"/>
          </p:cNvSpPr>
          <p:nvPr>
            <p:ph idx="1"/>
          </p:nvPr>
        </p:nvSpPr>
        <p:spPr>
          <a:xfrm>
            <a:off x="1371600" y="630315"/>
            <a:ext cx="9601200" cy="5237085"/>
          </a:xfrm>
        </p:spPr>
        <p:txBody>
          <a:bodyPr>
            <a:normAutofit fontScale="85000" lnSpcReduction="20000"/>
          </a:bodyPr>
          <a:lstStyle/>
          <a:p>
            <a:pPr marL="0" indent="0" algn="ctr">
              <a:buNone/>
            </a:pPr>
            <a:r>
              <a:rPr lang="it-IT" sz="2800" b="1" dirty="0">
                <a:solidFill>
                  <a:srgbClr val="FF0000"/>
                </a:solidFill>
              </a:rPr>
              <a:t>189 comma 4. </a:t>
            </a:r>
          </a:p>
          <a:p>
            <a:pPr algn="just"/>
            <a:r>
              <a:rPr lang="it-IT" dirty="0"/>
              <a:t>«</a:t>
            </a:r>
            <a:r>
              <a:rPr lang="it-IT" i="1" dirty="0"/>
              <a:t>Il curatore o il direttore dell'Ispettorato territoriale del lavoro del luogo ove è stata aperta la liquidazione giudiziale, qualora ritengano sussistenti possibilità di ripresa o trasferimento a terzi dell'azienda o di un suo ramo, possono chiedere al giudice delegato,</a:t>
            </a:r>
          </a:p>
          <a:p>
            <a:pPr algn="just"/>
            <a:r>
              <a:rPr lang="it-IT" i="1" dirty="0"/>
              <a:t> Analoga istanza può in ogni caso essere presentata, personalmente o a mezzo di difensore munito di procura dallo stesso autenticata, anche dai singoli lavoratori,</a:t>
            </a:r>
          </a:p>
          <a:p>
            <a:pPr algn="ctr"/>
            <a:endParaRPr lang="it-IT" b="1" i="1" dirty="0"/>
          </a:p>
          <a:p>
            <a:pPr marL="0" indent="0" algn="ctr">
              <a:buNone/>
            </a:pPr>
            <a:r>
              <a:rPr lang="it-IT" sz="2600" b="1" i="1" dirty="0"/>
              <a:t>una proroga del medesimo termine</a:t>
            </a:r>
            <a:r>
              <a:rPr lang="it-IT" i="1" dirty="0"/>
              <a:t>.</a:t>
            </a:r>
          </a:p>
          <a:p>
            <a:pPr algn="just"/>
            <a:r>
              <a:rPr lang="it-IT" i="1" dirty="0"/>
              <a:t>Il giudice delegato, può assegnare al curatore </a:t>
            </a:r>
            <a:r>
              <a:rPr lang="it-IT" b="1" i="1" dirty="0"/>
              <a:t>un termine non superiore a otto mesi </a:t>
            </a:r>
            <a:r>
              <a:rPr lang="it-IT" i="1" dirty="0"/>
              <a:t>per assumere le determinazioni di cui al comma 1. </a:t>
            </a:r>
          </a:p>
          <a:p>
            <a:pPr algn="just"/>
            <a:r>
              <a:rPr lang="it-IT" i="1" dirty="0"/>
              <a:t>Qualora nel termine così prorogato il curatore non procede al subentro o al recesso, i rapporti di lavoro subordinato che non siano già cessati, si intendono </a:t>
            </a:r>
            <a:r>
              <a:rPr lang="it-IT" b="1" i="1" dirty="0"/>
              <a:t>risolti di diritto</a:t>
            </a:r>
            <a:r>
              <a:rPr lang="it-IT" i="1" dirty="0"/>
              <a:t>, con decorrenza dalla data di apertura della liquidazione giudiziale</a:t>
            </a:r>
          </a:p>
          <a:p>
            <a:pPr algn="just"/>
            <a:r>
              <a:rPr lang="it-IT" i="1" dirty="0"/>
              <a:t> salvo quanto previsto al comma 6, in tema di licenziamenti collettivi</a:t>
            </a:r>
          </a:p>
          <a:p>
            <a:pPr marL="0" indent="0" algn="ctr">
              <a:buNone/>
            </a:pPr>
            <a:r>
              <a:rPr lang="it-IT" i="1" dirty="0"/>
              <a:t> In tale ipotesi</a:t>
            </a:r>
          </a:p>
          <a:p>
            <a:pPr marL="0" indent="0" algn="ctr">
              <a:buNone/>
            </a:pPr>
            <a:endParaRPr lang="it-IT" i="1" dirty="0"/>
          </a:p>
          <a:p>
            <a:pPr algn="just"/>
            <a:r>
              <a:rPr lang="it-IT" b="1" i="1" dirty="0"/>
              <a:t>un'indennità</a:t>
            </a:r>
            <a:r>
              <a:rPr lang="it-IT" i="1" dirty="0"/>
              <a:t> non inferiore a due e non superiore a otto mensilità, che e' ammessa al passivo come credito successivo all'apertura della liquidazione giudiziale.»</a:t>
            </a:r>
          </a:p>
          <a:p>
            <a:pPr algn="just"/>
            <a:endParaRPr lang="it-IT" i="1" dirty="0"/>
          </a:p>
        </p:txBody>
      </p:sp>
      <p:sp>
        <p:nvSpPr>
          <p:cNvPr id="5" name="Segnaposto piè di pagina 4">
            <a:extLst>
              <a:ext uri="{FF2B5EF4-FFF2-40B4-BE49-F238E27FC236}">
                <a16:creationId xmlns:a16="http://schemas.microsoft.com/office/drawing/2014/main" id="{863BFE7E-96BD-4A75-8574-B8844D9B9FCE}"/>
              </a:ext>
            </a:extLst>
          </p:cNvPr>
          <p:cNvSpPr>
            <a:spLocks noGrp="1"/>
          </p:cNvSpPr>
          <p:nvPr>
            <p:ph type="ftr" sz="quarter" idx="11"/>
          </p:nvPr>
        </p:nvSpPr>
        <p:spPr/>
        <p:txBody>
          <a:bodyPr/>
          <a:lstStyle/>
          <a:p>
            <a:r>
              <a:rPr lang="en-US"/>
              <a:t>Avv. Maurizio Sartori</a:t>
            </a:r>
            <a:endParaRPr lang="en-US" dirty="0"/>
          </a:p>
        </p:txBody>
      </p:sp>
      <p:sp>
        <p:nvSpPr>
          <p:cNvPr id="6" name="Segnaposto numero diapositiva 5">
            <a:extLst>
              <a:ext uri="{FF2B5EF4-FFF2-40B4-BE49-F238E27FC236}">
                <a16:creationId xmlns:a16="http://schemas.microsoft.com/office/drawing/2014/main" id="{3D95FEDC-6DB5-41A7-80C6-516C46039E32}"/>
              </a:ext>
            </a:extLst>
          </p:cNvPr>
          <p:cNvSpPr>
            <a:spLocks noGrp="1"/>
          </p:cNvSpPr>
          <p:nvPr>
            <p:ph type="sldNum" sz="quarter" idx="12"/>
          </p:nvPr>
        </p:nvSpPr>
        <p:spPr/>
        <p:txBody>
          <a:bodyPr/>
          <a:lstStyle/>
          <a:p>
            <a:fld id="{69E57DC2-970A-4B3E-BB1C-7A09969E49DF}" type="slidenum">
              <a:rPr lang="en-US" smtClean="0"/>
              <a:t>8</a:t>
            </a:fld>
            <a:endParaRPr lang="en-US" dirty="0"/>
          </a:p>
        </p:txBody>
      </p:sp>
      <p:sp>
        <p:nvSpPr>
          <p:cNvPr id="2" name="Freccia a sinistra 1">
            <a:extLst>
              <a:ext uri="{FF2B5EF4-FFF2-40B4-BE49-F238E27FC236}">
                <a16:creationId xmlns:a16="http://schemas.microsoft.com/office/drawing/2014/main" id="{A2B61A59-FEDF-48D5-BDBB-F706B5877BC0}"/>
              </a:ext>
            </a:extLst>
          </p:cNvPr>
          <p:cNvSpPr/>
          <p:nvPr/>
        </p:nvSpPr>
        <p:spPr>
          <a:xfrm rot="16200000">
            <a:off x="5966791" y="2210216"/>
            <a:ext cx="410818" cy="331305"/>
          </a:xfrm>
          <a:prstGeom prst="leftArrow">
            <a:avLst>
              <a:gd name="adj1" fmla="val 50000"/>
              <a:gd name="adj2" fmla="val 78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a sinistra 3">
            <a:extLst>
              <a:ext uri="{FF2B5EF4-FFF2-40B4-BE49-F238E27FC236}">
                <a16:creationId xmlns:a16="http://schemas.microsoft.com/office/drawing/2014/main" id="{B904B859-D632-4626-ABF7-435911E11971}"/>
              </a:ext>
            </a:extLst>
          </p:cNvPr>
          <p:cNvSpPr/>
          <p:nvPr/>
        </p:nvSpPr>
        <p:spPr>
          <a:xfrm rot="16200000" flipV="1">
            <a:off x="6003379" y="4674764"/>
            <a:ext cx="410818" cy="343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22306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C99230-759E-4B5A-9071-7445D5E8F727}"/>
              </a:ext>
            </a:extLst>
          </p:cNvPr>
          <p:cNvSpPr>
            <a:spLocks noGrp="1"/>
          </p:cNvSpPr>
          <p:nvPr>
            <p:ph type="title"/>
          </p:nvPr>
        </p:nvSpPr>
        <p:spPr>
          <a:xfrm>
            <a:off x="2061113" y="572251"/>
            <a:ext cx="8911687" cy="1280890"/>
          </a:xfrm>
        </p:spPr>
        <p:txBody>
          <a:bodyPr>
            <a:normAutofit/>
          </a:bodyPr>
          <a:lstStyle/>
          <a:p>
            <a:pPr algn="ctr"/>
            <a:r>
              <a:rPr lang="it-IT" b="1" dirty="0">
                <a:solidFill>
                  <a:srgbClr val="FF0000"/>
                </a:solidFill>
              </a:rPr>
              <a:t>Il licenziamento intimato dal curatore</a:t>
            </a:r>
            <a:br>
              <a:rPr lang="it-IT" b="1" dirty="0">
                <a:solidFill>
                  <a:srgbClr val="FF0000"/>
                </a:solidFill>
              </a:rPr>
            </a:br>
            <a:r>
              <a:rPr lang="it-IT" b="1" dirty="0">
                <a:solidFill>
                  <a:srgbClr val="FF0000"/>
                </a:solidFill>
              </a:rPr>
              <a:t>forma e motivazione</a:t>
            </a:r>
          </a:p>
        </p:txBody>
      </p:sp>
      <p:sp>
        <p:nvSpPr>
          <p:cNvPr id="3" name="Segnaposto contenuto 2">
            <a:extLst>
              <a:ext uri="{FF2B5EF4-FFF2-40B4-BE49-F238E27FC236}">
                <a16:creationId xmlns:a16="http://schemas.microsoft.com/office/drawing/2014/main" id="{019F3B91-7ADE-4C6D-8814-3DB24E20C62A}"/>
              </a:ext>
            </a:extLst>
          </p:cNvPr>
          <p:cNvSpPr>
            <a:spLocks noGrp="1"/>
          </p:cNvSpPr>
          <p:nvPr>
            <p:ph idx="1"/>
          </p:nvPr>
        </p:nvSpPr>
        <p:spPr>
          <a:xfrm>
            <a:off x="1371600" y="2627790"/>
            <a:ext cx="9601200" cy="3239610"/>
          </a:xfrm>
        </p:spPr>
        <p:txBody>
          <a:bodyPr/>
          <a:lstStyle/>
          <a:p>
            <a:pPr algn="just"/>
            <a:r>
              <a:rPr lang="it-IT" dirty="0"/>
              <a:t>Introduzione risoluzione di diritto (decorsi 4 mesi dall’apertura della liquidazione giudiziale senza che il curatore abbia manifestato la volontà di proseguire o risolvere i rapporti di lavoro)</a:t>
            </a:r>
            <a:r>
              <a:rPr lang="it-IT" dirty="0">
                <a:sym typeface="Wingdings" panose="05000000000000000000" pitchFamily="2" charset="2"/>
              </a:rPr>
              <a:t> risoluzione di diritto  al lavoratore spetta indennità sostitutiva del preavviso e Naspi. </a:t>
            </a:r>
          </a:p>
          <a:p>
            <a:pPr algn="just"/>
            <a:r>
              <a:rPr lang="it-IT" dirty="0">
                <a:sym typeface="Wingdings" panose="05000000000000000000" pitchFamily="2" charset="2"/>
              </a:rPr>
              <a:t>Art 189: Modifica dei presupposti e delle modalità di intimazione.</a:t>
            </a:r>
          </a:p>
          <a:p>
            <a:pPr algn="just"/>
            <a:r>
              <a:rPr lang="it-IT" dirty="0">
                <a:sym typeface="Wingdings" panose="05000000000000000000" pitchFamily="2" charset="2"/>
              </a:rPr>
              <a:t>Le novità riguardano solamente l’ipotesi di GMO, per le altre ipotesi si continueranno ad applicare le disposizioni generali.</a:t>
            </a:r>
          </a:p>
        </p:txBody>
      </p:sp>
      <p:sp>
        <p:nvSpPr>
          <p:cNvPr id="4" name="Segnaposto piè di pagina 3">
            <a:extLst>
              <a:ext uri="{FF2B5EF4-FFF2-40B4-BE49-F238E27FC236}">
                <a16:creationId xmlns:a16="http://schemas.microsoft.com/office/drawing/2014/main" id="{89E07824-A04D-4E6E-B961-B0065748FB27}"/>
              </a:ext>
            </a:extLst>
          </p:cNvPr>
          <p:cNvSpPr>
            <a:spLocks noGrp="1"/>
          </p:cNvSpPr>
          <p:nvPr>
            <p:ph type="ftr" sz="quarter" idx="11"/>
          </p:nvPr>
        </p:nvSpPr>
        <p:spPr/>
        <p:txBody>
          <a:bodyPr/>
          <a:lstStyle/>
          <a:p>
            <a:r>
              <a:rPr lang="en-US"/>
              <a:t>Avv. Maurizio Sartori</a:t>
            </a:r>
            <a:endParaRPr lang="en-US" dirty="0"/>
          </a:p>
        </p:txBody>
      </p:sp>
      <p:sp>
        <p:nvSpPr>
          <p:cNvPr id="5" name="Segnaposto numero diapositiva 4">
            <a:extLst>
              <a:ext uri="{FF2B5EF4-FFF2-40B4-BE49-F238E27FC236}">
                <a16:creationId xmlns:a16="http://schemas.microsoft.com/office/drawing/2014/main" id="{B8740798-8190-44D2-A44D-963A15FDC3AB}"/>
              </a:ext>
            </a:extLst>
          </p:cNvPr>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2021164857"/>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1377</TotalTime>
  <Words>4798</Words>
  <Application>Microsoft Office PowerPoint</Application>
  <PresentationFormat>Widescreen</PresentationFormat>
  <Paragraphs>222</Paragraphs>
  <Slides>33</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33</vt:i4>
      </vt:variant>
    </vt:vector>
  </HeadingPairs>
  <TitlesOfParts>
    <vt:vector size="40" baseType="lpstr">
      <vt:lpstr>Arial</vt:lpstr>
      <vt:lpstr>Bookman Old Style</vt:lpstr>
      <vt:lpstr>Calibri</vt:lpstr>
      <vt:lpstr>Century Gothic</vt:lpstr>
      <vt:lpstr>Garamond</vt:lpstr>
      <vt:lpstr>Wingdings 3</vt:lpstr>
      <vt:lpstr>Filo</vt:lpstr>
      <vt:lpstr>LETTURA RAGIONATA  Codice della crisi d’impresa d.l.vo 19.01.2019 n. 14   </vt:lpstr>
      <vt:lpstr>Art. 2119 comma 2 codice civile </vt:lpstr>
      <vt:lpstr>Cass. sez. lav. 23.03.2018 n. 7308</vt:lpstr>
      <vt:lpstr>Cass. sez. lav.22.10.2018 n.26671</vt:lpstr>
      <vt:lpstr>Effetti liquidazione giudiziale sui rapporti di lavoro </vt:lpstr>
      <vt:lpstr>Effetti apertura liquidazione giudiziale  esercizio attività di impresa </vt:lpstr>
      <vt:lpstr>Effetti della liquidazione giudiziale mancato esercizio provvisorio</vt:lpstr>
      <vt:lpstr>Presentazione standard di PowerPoint</vt:lpstr>
      <vt:lpstr>Il licenziamento intimato dal curatore forma e motivazione</vt:lpstr>
      <vt:lpstr>(segue) licenziamento intimato dal curatore: Forma.</vt:lpstr>
      <vt:lpstr>(segue) licenziamento intimato dal curatore: Motivazione.</vt:lpstr>
      <vt:lpstr>(segue). Conseguenze derivanti dall’illegittimità del licenziamento</vt:lpstr>
      <vt:lpstr>Principali deroghe alla procedura di consultazione sindacale per il licenziamento collettivo (anche in caso di esercizio provvisorio)   art. 189 commi 6-7 CCI</vt:lpstr>
      <vt:lpstr>Procedura semplificata del licenziamento collettivo</vt:lpstr>
      <vt:lpstr>Presentazione standard di PowerPoint</vt:lpstr>
      <vt:lpstr>Presentazione standard di PowerPoint</vt:lpstr>
      <vt:lpstr>Rapporto tra licenziamento collettivo e risoluzione di diritto</vt:lpstr>
      <vt:lpstr>Trattamenti per il lavoratore connessi alla cessazione del rapporto di lavoro</vt:lpstr>
      <vt:lpstr>Articolo 368 co. 4 D.l.vo n. 14/2019</vt:lpstr>
      <vt:lpstr>IL TRASFERIMENTO DI AZIENDA E GLI EFFETTI SUI RAPPORTI DI LAVORO PENDENTI </vt:lpstr>
      <vt:lpstr>Comunicazioni e consultazioni sindacali</vt:lpstr>
      <vt:lpstr>Articolo 368 co. 4 lett.b) D.l.vo n. 14/2019</vt:lpstr>
      <vt:lpstr>Presentazione standard di PowerPoint</vt:lpstr>
      <vt:lpstr>Soggetti ed effetti comma 4bis art. 47</vt:lpstr>
      <vt:lpstr> Articolo 368 co. 4 lett. c) D.l.vo n. 14/2019</vt:lpstr>
      <vt:lpstr>Presentazione standard di PowerPoint</vt:lpstr>
      <vt:lpstr>Soggetti ed effetti comma 5 art. 47</vt:lpstr>
      <vt:lpstr> Articolo 368 co. 4 lett.d) D.l.vo n. 14/2019</vt:lpstr>
      <vt:lpstr> Articolo 368 co. 4 lett.d) D.l.vo n. 14/2019</vt:lpstr>
      <vt:lpstr>Art. 27 d.lvo 270/99 comma 1-2</vt:lpstr>
      <vt:lpstr>Art. 63 D. l.vo 270/99</vt:lpstr>
      <vt:lpstr>Concludendo per le imprese in AS</vt:lpstr>
      <vt:lpstr>Grazie per l’attenzione!                   -Avv. Maurizio Sartori-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LETTURA RAGIONATACodice della crisi d’impresa d.l.vo 19.01.2019 n. 14  (G.U. N. 38 DEL 14.02.2019)</dc:title>
  <dc:creator>Sandra</dc:creator>
  <cp:lastModifiedBy>Segreteria</cp:lastModifiedBy>
  <cp:revision>109</cp:revision>
  <cp:lastPrinted>2019-11-06T17:18:45Z</cp:lastPrinted>
  <dcterms:created xsi:type="dcterms:W3CDTF">2019-10-29T14:01:51Z</dcterms:created>
  <dcterms:modified xsi:type="dcterms:W3CDTF">2019-11-20T09:05:02Z</dcterms:modified>
</cp:coreProperties>
</file>