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92" r:id="rId1"/>
  </p:sldMasterIdLst>
  <p:notesMasterIdLst>
    <p:notesMasterId r:id="rId46"/>
  </p:notesMasterIdLst>
  <p:sldIdLst>
    <p:sldId id="440" r:id="rId2"/>
    <p:sldId id="439" r:id="rId3"/>
    <p:sldId id="427" r:id="rId4"/>
    <p:sldId id="452" r:id="rId5"/>
    <p:sldId id="267" r:id="rId6"/>
    <p:sldId id="441" r:id="rId7"/>
    <p:sldId id="428" r:id="rId8"/>
    <p:sldId id="262" r:id="rId9"/>
    <p:sldId id="258" r:id="rId10"/>
    <p:sldId id="419" r:id="rId11"/>
    <p:sldId id="420" r:id="rId12"/>
    <p:sldId id="259" r:id="rId13"/>
    <p:sldId id="260" r:id="rId14"/>
    <p:sldId id="442" r:id="rId15"/>
    <p:sldId id="421" r:id="rId16"/>
    <p:sldId id="422" r:id="rId17"/>
    <p:sldId id="423" r:id="rId18"/>
    <p:sldId id="447" r:id="rId19"/>
    <p:sldId id="448" r:id="rId20"/>
    <p:sldId id="449" r:id="rId21"/>
    <p:sldId id="450" r:id="rId22"/>
    <p:sldId id="443" r:id="rId23"/>
    <p:sldId id="266" r:id="rId24"/>
    <p:sldId id="444" r:id="rId25"/>
    <p:sldId id="445" r:id="rId26"/>
    <p:sldId id="432" r:id="rId27"/>
    <p:sldId id="434" r:id="rId28"/>
    <p:sldId id="435" r:id="rId29"/>
    <p:sldId id="446" r:id="rId30"/>
    <p:sldId id="451" r:id="rId31"/>
    <p:sldId id="406" r:id="rId32"/>
    <p:sldId id="268" r:id="rId33"/>
    <p:sldId id="273" r:id="rId34"/>
    <p:sldId id="303" r:id="rId35"/>
    <p:sldId id="281" r:id="rId36"/>
    <p:sldId id="385" r:id="rId37"/>
    <p:sldId id="408" r:id="rId38"/>
    <p:sldId id="413" r:id="rId39"/>
    <p:sldId id="414" r:id="rId40"/>
    <p:sldId id="415" r:id="rId41"/>
    <p:sldId id="410" r:id="rId42"/>
    <p:sldId id="411" r:id="rId43"/>
    <p:sldId id="416" r:id="rId44"/>
    <p:sldId id="26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8C48"/>
    <a:srgbClr val="FF814D"/>
    <a:srgbClr val="317FC5"/>
    <a:srgbClr val="F025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23"/>
    <p:restoredTop sz="96327"/>
  </p:normalViewPr>
  <p:slideViewPr>
    <p:cSldViewPr snapToGrid="0">
      <p:cViewPr varScale="1">
        <p:scale>
          <a:sx n="132" d="100"/>
          <a:sy n="132" d="100"/>
        </p:scale>
        <p:origin x="3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5AE9B6-831C-E044-854B-D0981C1F8038}" type="doc">
      <dgm:prSet loTypeId="urn:microsoft.com/office/officeart/2005/8/layout/list1" loCatId="list" qsTypeId="urn:microsoft.com/office/officeart/2005/8/quickstyle/simple2" qsCatId="simple" csTypeId="urn:microsoft.com/office/officeart/2005/8/colors/colorful2" csCatId="colorful" phldr="1"/>
      <dgm:spPr/>
      <dgm:t>
        <a:bodyPr/>
        <a:lstStyle/>
        <a:p>
          <a:endParaRPr lang="it-IT"/>
        </a:p>
      </dgm:t>
    </dgm:pt>
    <dgm:pt modelId="{4855326E-CECE-6C46-878C-4F7E444502D0}">
      <dgm:prSet phldrT="[Testo]" custT="1"/>
      <dgm:spPr>
        <a:solidFill>
          <a:schemeClr val="accent4">
            <a:lumMod val="75000"/>
          </a:schemeClr>
        </a:solidFill>
      </dgm:spPr>
      <dgm:t>
        <a:bodyPr/>
        <a:lstStyle/>
        <a:p>
          <a:r>
            <a:rPr lang="it-IT" sz="2400" dirty="0">
              <a:latin typeface="Arial Rounded MT Bold" panose="020F0704030504030204" pitchFamily="34" charset="77"/>
            </a:rPr>
            <a:t>Imprenditore Individuale (c. 1)</a:t>
          </a:r>
        </a:p>
      </dgm:t>
    </dgm:pt>
    <dgm:pt modelId="{3CB1F1A8-D9B6-FA4E-97A2-E0172FAD7924}" type="parTrans" cxnId="{65873E1F-A5CE-A84C-806F-8C1822C75BED}">
      <dgm:prSet/>
      <dgm:spPr/>
      <dgm:t>
        <a:bodyPr/>
        <a:lstStyle/>
        <a:p>
          <a:endParaRPr lang="it-IT" sz="2000"/>
        </a:p>
      </dgm:t>
    </dgm:pt>
    <dgm:pt modelId="{536A4F44-A2FD-7D41-843B-09E797035B9C}" type="sibTrans" cxnId="{65873E1F-A5CE-A84C-806F-8C1822C75BED}">
      <dgm:prSet/>
      <dgm:spPr/>
      <dgm:t>
        <a:bodyPr/>
        <a:lstStyle/>
        <a:p>
          <a:endParaRPr lang="it-IT" sz="2000"/>
        </a:p>
      </dgm:t>
    </dgm:pt>
    <dgm:pt modelId="{160E82BB-C815-CD43-BC14-B09AA3E22364}">
      <dgm:prSet phldrT="[Testo]" custT="1"/>
      <dgm:spPr/>
      <dgm:t>
        <a:bodyPr/>
        <a:lstStyle/>
        <a:p>
          <a:r>
            <a:rPr lang="it-IT" sz="2400" dirty="0">
              <a:effectLst/>
              <a:latin typeface="Corbel" panose="020B0503020204020204" pitchFamily="34" charset="0"/>
              <a:ea typeface="Times New Roman" panose="02020603050405020304" pitchFamily="18" charset="0"/>
              <a:cs typeface="Times New Roman" panose="02020603050405020304" pitchFamily="18" charset="0"/>
            </a:rPr>
            <a:t>adottare </a:t>
          </a:r>
          <a:r>
            <a:rPr lang="it-IT" sz="2400" b="1" dirty="0">
              <a:solidFill>
                <a:srgbClr val="C00000"/>
              </a:solidFill>
              <a:effectLst/>
              <a:highlight>
                <a:srgbClr val="FFFF00"/>
              </a:highlight>
              <a:latin typeface="Corbel" panose="020B0503020204020204" pitchFamily="34" charset="0"/>
              <a:ea typeface="Times New Roman" panose="02020603050405020304" pitchFamily="18" charset="0"/>
              <a:cs typeface="Times New Roman" panose="02020603050405020304" pitchFamily="18" charset="0"/>
            </a:rPr>
            <a:t>misure</a:t>
          </a:r>
          <a:r>
            <a:rPr lang="it-IT" sz="2400" dirty="0">
              <a:effectLst/>
              <a:latin typeface="Corbel" panose="020B0503020204020204" pitchFamily="34" charset="0"/>
              <a:ea typeface="Times New Roman" panose="02020603050405020304" pitchFamily="18" charset="0"/>
              <a:cs typeface="Times New Roman" panose="02020603050405020304" pitchFamily="18" charset="0"/>
            </a:rPr>
            <a:t> idonee a </a:t>
          </a:r>
          <a:r>
            <a:rPr lang="it-IT" sz="2400" b="1" dirty="0">
              <a:effectLst/>
              <a:latin typeface="Corbel" panose="020B0503020204020204" pitchFamily="34" charset="0"/>
              <a:ea typeface="Times New Roman" panose="02020603050405020304" pitchFamily="18" charset="0"/>
              <a:cs typeface="Times New Roman" panose="02020603050405020304" pitchFamily="18" charset="0"/>
            </a:rPr>
            <a:t>rilevare tempestivamente lo stato di crisi </a:t>
          </a:r>
          <a:endParaRPr lang="it-IT" sz="2400" dirty="0">
            <a:latin typeface="Corbel" panose="020B0503020204020204" pitchFamily="34" charset="0"/>
          </a:endParaRPr>
        </a:p>
      </dgm:t>
    </dgm:pt>
    <dgm:pt modelId="{3022B2C5-1CB1-E444-BB2E-17C1CADFB943}" type="parTrans" cxnId="{090DF1DC-049E-FF41-AD44-F7366CA47B5B}">
      <dgm:prSet/>
      <dgm:spPr/>
      <dgm:t>
        <a:bodyPr/>
        <a:lstStyle/>
        <a:p>
          <a:endParaRPr lang="it-IT" sz="2000"/>
        </a:p>
      </dgm:t>
    </dgm:pt>
    <dgm:pt modelId="{E84578F3-29F0-7647-A69B-6601A34306C6}" type="sibTrans" cxnId="{090DF1DC-049E-FF41-AD44-F7366CA47B5B}">
      <dgm:prSet/>
      <dgm:spPr/>
      <dgm:t>
        <a:bodyPr/>
        <a:lstStyle/>
        <a:p>
          <a:endParaRPr lang="it-IT" sz="2000"/>
        </a:p>
      </dgm:t>
    </dgm:pt>
    <dgm:pt modelId="{7A05A457-A7BE-9440-8B5C-D1734A8F6935}">
      <dgm:prSet phldrT="[Testo]" custT="1"/>
      <dgm:spPr/>
      <dgm:t>
        <a:bodyPr/>
        <a:lstStyle/>
        <a:p>
          <a:r>
            <a:rPr lang="it-IT" sz="2400" dirty="0">
              <a:effectLst/>
              <a:latin typeface="Corbel" panose="020B0503020204020204" pitchFamily="34" charset="0"/>
              <a:ea typeface="Times New Roman" panose="02020603050405020304" pitchFamily="18" charset="0"/>
              <a:cs typeface="Times New Roman" panose="02020603050405020304" pitchFamily="18" charset="0"/>
            </a:rPr>
            <a:t>assumere senza indugio le </a:t>
          </a:r>
          <a:r>
            <a:rPr lang="it-IT" sz="2400" b="1" dirty="0">
              <a:solidFill>
                <a:srgbClr val="C00000"/>
              </a:solidFill>
              <a:effectLst/>
              <a:highlight>
                <a:srgbClr val="FFFF00"/>
              </a:highlight>
              <a:latin typeface="Corbel" panose="020B0503020204020204" pitchFamily="34" charset="0"/>
              <a:ea typeface="Times New Roman" panose="02020603050405020304" pitchFamily="18" charset="0"/>
              <a:cs typeface="Times New Roman" panose="02020603050405020304" pitchFamily="18" charset="0"/>
            </a:rPr>
            <a:t>iniziative</a:t>
          </a:r>
          <a:r>
            <a:rPr lang="it-IT" sz="2400" dirty="0">
              <a:effectLst/>
              <a:latin typeface="Corbel" panose="020B0503020204020204" pitchFamily="34" charset="0"/>
              <a:ea typeface="Times New Roman" panose="02020603050405020304" pitchFamily="18" charset="0"/>
              <a:cs typeface="Times New Roman" panose="02020603050405020304" pitchFamily="18" charset="0"/>
            </a:rPr>
            <a:t> necessarie a farvi fronte</a:t>
          </a:r>
          <a:endParaRPr lang="it-IT" sz="2400" dirty="0">
            <a:latin typeface="Corbel" panose="020B0503020204020204" pitchFamily="34" charset="0"/>
          </a:endParaRPr>
        </a:p>
      </dgm:t>
    </dgm:pt>
    <dgm:pt modelId="{F521D43D-60E2-C246-846A-02C01DE415B9}" type="parTrans" cxnId="{40E01EDC-55F4-794B-8E39-1697F43D89B2}">
      <dgm:prSet/>
      <dgm:spPr/>
      <dgm:t>
        <a:bodyPr/>
        <a:lstStyle/>
        <a:p>
          <a:endParaRPr lang="it-IT" sz="2000"/>
        </a:p>
      </dgm:t>
    </dgm:pt>
    <dgm:pt modelId="{16E86DF9-7211-A74C-95BC-670AC6F15411}" type="sibTrans" cxnId="{40E01EDC-55F4-794B-8E39-1697F43D89B2}">
      <dgm:prSet/>
      <dgm:spPr/>
      <dgm:t>
        <a:bodyPr/>
        <a:lstStyle/>
        <a:p>
          <a:endParaRPr lang="it-IT" sz="2000"/>
        </a:p>
      </dgm:t>
    </dgm:pt>
    <dgm:pt modelId="{2FF5F328-BC1F-1847-B222-3ED15E7050A7}">
      <dgm:prSet phldrT="[Testo]" custT="1"/>
      <dgm:spPr>
        <a:solidFill>
          <a:srgbClr val="FF814D"/>
        </a:solidFill>
      </dgm:spPr>
      <dgm:t>
        <a:bodyPr/>
        <a:lstStyle/>
        <a:p>
          <a:r>
            <a:rPr lang="it-IT" sz="2400" dirty="0">
              <a:latin typeface="Arial Rounded MT Bold" panose="020F0704030504030204" pitchFamily="34" charset="77"/>
            </a:rPr>
            <a:t>Imprenditore collettivo (c. 2)</a:t>
          </a:r>
        </a:p>
      </dgm:t>
    </dgm:pt>
    <dgm:pt modelId="{A158D90E-0140-894B-8247-45FD3DCCD3F7}" type="parTrans" cxnId="{26D2AB37-AAFC-AB40-BD58-16607428C3DA}">
      <dgm:prSet/>
      <dgm:spPr/>
      <dgm:t>
        <a:bodyPr/>
        <a:lstStyle/>
        <a:p>
          <a:endParaRPr lang="it-IT" sz="2000"/>
        </a:p>
      </dgm:t>
    </dgm:pt>
    <dgm:pt modelId="{839B3E99-646E-524E-A6F5-8F3B871C80F5}" type="sibTrans" cxnId="{26D2AB37-AAFC-AB40-BD58-16607428C3DA}">
      <dgm:prSet/>
      <dgm:spPr/>
      <dgm:t>
        <a:bodyPr/>
        <a:lstStyle/>
        <a:p>
          <a:endParaRPr lang="it-IT" sz="2000"/>
        </a:p>
      </dgm:t>
    </dgm:pt>
    <dgm:pt modelId="{AB15CC0E-FE3D-444D-AAB2-AD722E7AAD8F}">
      <dgm:prSet phldrT="[Testo]" custT="1"/>
      <dgm:spPr/>
      <dgm:t>
        <a:bodyPr/>
        <a:lstStyle/>
        <a:p>
          <a:pPr algn="just"/>
          <a:r>
            <a:rPr lang="it-IT" sz="2400" dirty="0">
              <a:effectLst/>
              <a:latin typeface="Corbel" panose="020B0503020204020204" pitchFamily="34" charset="0"/>
              <a:ea typeface="Times New Roman" panose="02020603050405020304" pitchFamily="18" charset="0"/>
              <a:cs typeface="Times New Roman" panose="02020603050405020304" pitchFamily="18" charset="0"/>
            </a:rPr>
            <a:t>istituire un </a:t>
          </a:r>
          <a:r>
            <a:rPr lang="it-IT" sz="2400" b="1" dirty="0">
              <a:solidFill>
                <a:srgbClr val="C00000"/>
              </a:solidFill>
              <a:effectLst/>
              <a:highlight>
                <a:srgbClr val="FFFF00"/>
              </a:highlight>
              <a:latin typeface="Corbel" panose="020B0503020204020204" pitchFamily="34" charset="0"/>
              <a:ea typeface="Times New Roman" panose="02020603050405020304" pitchFamily="18" charset="0"/>
              <a:cs typeface="Times New Roman" panose="02020603050405020304" pitchFamily="18" charset="0"/>
            </a:rPr>
            <a:t>assetto</a:t>
          </a:r>
          <a:r>
            <a:rPr lang="it-IT" sz="2400" dirty="0">
              <a:effectLst/>
              <a:latin typeface="Corbel" panose="020B0503020204020204" pitchFamily="34" charset="0"/>
              <a:ea typeface="Times New Roman" panose="02020603050405020304" pitchFamily="18" charset="0"/>
              <a:cs typeface="Times New Roman" panose="02020603050405020304" pitchFamily="18" charset="0"/>
            </a:rPr>
            <a:t> </a:t>
          </a:r>
          <a:r>
            <a:rPr lang="it-IT" sz="2400" b="1" dirty="0">
              <a:effectLst/>
              <a:latin typeface="Corbel" panose="020B0503020204020204" pitchFamily="34" charset="0"/>
              <a:ea typeface="Times New Roman" panose="02020603050405020304" pitchFamily="18" charset="0"/>
              <a:cs typeface="Times New Roman" panose="02020603050405020304" pitchFamily="18" charset="0"/>
            </a:rPr>
            <a:t>organizzativo</a:t>
          </a:r>
          <a:r>
            <a:rPr lang="it-IT" sz="2400" dirty="0">
              <a:effectLst/>
              <a:latin typeface="Corbel" panose="020B0503020204020204" pitchFamily="34" charset="0"/>
              <a:ea typeface="Times New Roman" panose="02020603050405020304" pitchFamily="18" charset="0"/>
              <a:cs typeface="Times New Roman" panose="02020603050405020304" pitchFamily="18" charset="0"/>
            </a:rPr>
            <a:t>, </a:t>
          </a:r>
          <a:r>
            <a:rPr lang="it-IT" sz="2400" b="1" dirty="0">
              <a:effectLst/>
              <a:latin typeface="Corbel" panose="020B0503020204020204" pitchFamily="34" charset="0"/>
              <a:ea typeface="Times New Roman" panose="02020603050405020304" pitchFamily="18" charset="0"/>
              <a:cs typeface="Times New Roman" panose="02020603050405020304" pitchFamily="18" charset="0"/>
            </a:rPr>
            <a:t>amministrativo</a:t>
          </a:r>
          <a:r>
            <a:rPr lang="it-IT" sz="2400" dirty="0">
              <a:effectLst/>
              <a:latin typeface="Corbel" panose="020B0503020204020204" pitchFamily="34" charset="0"/>
              <a:ea typeface="Times New Roman" panose="02020603050405020304" pitchFamily="18" charset="0"/>
              <a:cs typeface="Times New Roman" panose="02020603050405020304" pitchFamily="18" charset="0"/>
            </a:rPr>
            <a:t> e </a:t>
          </a:r>
          <a:r>
            <a:rPr lang="it-IT" sz="2400" b="1" dirty="0">
              <a:effectLst/>
              <a:latin typeface="Corbel" panose="020B0503020204020204" pitchFamily="34" charset="0"/>
              <a:ea typeface="Times New Roman" panose="02020603050405020304" pitchFamily="18" charset="0"/>
              <a:cs typeface="Times New Roman" panose="02020603050405020304" pitchFamily="18" charset="0"/>
            </a:rPr>
            <a:t>contabile</a:t>
          </a:r>
          <a:r>
            <a:rPr lang="it-IT" sz="2400" dirty="0">
              <a:effectLst/>
              <a:latin typeface="Corbel" panose="020B0503020204020204" pitchFamily="34" charset="0"/>
              <a:ea typeface="Times New Roman" panose="02020603050405020304" pitchFamily="18" charset="0"/>
              <a:cs typeface="Times New Roman" panose="02020603050405020304" pitchFamily="18" charset="0"/>
            </a:rPr>
            <a:t> adeguato ai sensi dell'</a:t>
          </a:r>
          <a:r>
            <a:rPr lang="it-IT" sz="2400" b="1" i="1" dirty="0">
              <a:effectLst/>
              <a:latin typeface="Corbel" panose="020B0503020204020204" pitchFamily="34" charset="0"/>
              <a:ea typeface="Times New Roman" panose="02020603050405020304" pitchFamily="18" charset="0"/>
              <a:cs typeface="Times New Roman" panose="02020603050405020304" pitchFamily="18" charset="0"/>
            </a:rPr>
            <a:t>articolo 2086 del codice civile</a:t>
          </a:r>
          <a:r>
            <a:rPr lang="it-IT" sz="2400" dirty="0">
              <a:effectLst/>
              <a:latin typeface="Corbel" panose="020B0503020204020204" pitchFamily="34" charset="0"/>
              <a:ea typeface="Times New Roman" panose="02020603050405020304" pitchFamily="18" charset="0"/>
              <a:cs typeface="Times New Roman" panose="02020603050405020304" pitchFamily="18" charset="0"/>
            </a:rPr>
            <a:t>, ai fini della tempestiva rilevazione dello stato di crisi e dell'assunzione di idonee iniziative</a:t>
          </a:r>
          <a:endParaRPr lang="it-IT" sz="2400" dirty="0">
            <a:latin typeface="Corbel" panose="020B0503020204020204" pitchFamily="34" charset="0"/>
          </a:endParaRPr>
        </a:p>
      </dgm:t>
    </dgm:pt>
    <dgm:pt modelId="{D66BED99-64BD-2A41-B05D-DD2E2689C5F6}" type="parTrans" cxnId="{8DF73789-C6A7-EF40-91D7-6AC2326B790B}">
      <dgm:prSet/>
      <dgm:spPr/>
      <dgm:t>
        <a:bodyPr/>
        <a:lstStyle/>
        <a:p>
          <a:endParaRPr lang="it-IT" sz="2000"/>
        </a:p>
      </dgm:t>
    </dgm:pt>
    <dgm:pt modelId="{FFF7442D-9D11-E949-9832-9A4D83A0BED9}" type="sibTrans" cxnId="{8DF73789-C6A7-EF40-91D7-6AC2326B790B}">
      <dgm:prSet/>
      <dgm:spPr/>
      <dgm:t>
        <a:bodyPr/>
        <a:lstStyle/>
        <a:p>
          <a:endParaRPr lang="it-IT" sz="2000"/>
        </a:p>
      </dgm:t>
    </dgm:pt>
    <dgm:pt modelId="{925CBDD1-0188-664B-9449-B242EF04B73A}" type="pres">
      <dgm:prSet presAssocID="{445AE9B6-831C-E044-854B-D0981C1F8038}" presName="linear" presStyleCnt="0">
        <dgm:presLayoutVars>
          <dgm:dir/>
          <dgm:animLvl val="lvl"/>
          <dgm:resizeHandles val="exact"/>
        </dgm:presLayoutVars>
      </dgm:prSet>
      <dgm:spPr/>
    </dgm:pt>
    <dgm:pt modelId="{CB9EAF2A-0548-8F4F-942E-AB410BDDC22B}" type="pres">
      <dgm:prSet presAssocID="{4855326E-CECE-6C46-878C-4F7E444502D0}" presName="parentLin" presStyleCnt="0"/>
      <dgm:spPr/>
    </dgm:pt>
    <dgm:pt modelId="{E3DCC53F-89C0-E94F-A129-DB4E9D5F0C5C}" type="pres">
      <dgm:prSet presAssocID="{4855326E-CECE-6C46-878C-4F7E444502D0}" presName="parentLeftMargin" presStyleLbl="node1" presStyleIdx="0" presStyleCnt="2"/>
      <dgm:spPr/>
    </dgm:pt>
    <dgm:pt modelId="{2D9C3413-5792-3842-B80C-284E7D8C8018}" type="pres">
      <dgm:prSet presAssocID="{4855326E-CECE-6C46-878C-4F7E444502D0}" presName="parentText" presStyleLbl="node1" presStyleIdx="0" presStyleCnt="2">
        <dgm:presLayoutVars>
          <dgm:chMax val="0"/>
          <dgm:bulletEnabled val="1"/>
        </dgm:presLayoutVars>
      </dgm:prSet>
      <dgm:spPr/>
    </dgm:pt>
    <dgm:pt modelId="{23EC70A0-63A0-3643-8E13-A35D24B76412}" type="pres">
      <dgm:prSet presAssocID="{4855326E-CECE-6C46-878C-4F7E444502D0}" presName="negativeSpace" presStyleCnt="0"/>
      <dgm:spPr/>
    </dgm:pt>
    <dgm:pt modelId="{67594196-17E4-3B4C-9872-7DDE16EE750A}" type="pres">
      <dgm:prSet presAssocID="{4855326E-CECE-6C46-878C-4F7E444502D0}" presName="childText" presStyleLbl="conFgAcc1" presStyleIdx="0" presStyleCnt="2">
        <dgm:presLayoutVars>
          <dgm:bulletEnabled val="1"/>
        </dgm:presLayoutVars>
      </dgm:prSet>
      <dgm:spPr/>
    </dgm:pt>
    <dgm:pt modelId="{229DFF21-B3CF-E54B-8286-930CC18E5044}" type="pres">
      <dgm:prSet presAssocID="{536A4F44-A2FD-7D41-843B-09E797035B9C}" presName="spaceBetweenRectangles" presStyleCnt="0"/>
      <dgm:spPr/>
    </dgm:pt>
    <dgm:pt modelId="{614D3851-92DC-CA4C-ADDB-908625380436}" type="pres">
      <dgm:prSet presAssocID="{2FF5F328-BC1F-1847-B222-3ED15E7050A7}" presName="parentLin" presStyleCnt="0"/>
      <dgm:spPr/>
    </dgm:pt>
    <dgm:pt modelId="{666B65CF-F5AC-0B4C-B508-9F3B83DCD1F5}" type="pres">
      <dgm:prSet presAssocID="{2FF5F328-BC1F-1847-B222-3ED15E7050A7}" presName="parentLeftMargin" presStyleLbl="node1" presStyleIdx="0" presStyleCnt="2"/>
      <dgm:spPr/>
    </dgm:pt>
    <dgm:pt modelId="{E0739DF5-AEF7-9F43-B27D-D2A7968734E3}" type="pres">
      <dgm:prSet presAssocID="{2FF5F328-BC1F-1847-B222-3ED15E7050A7}" presName="parentText" presStyleLbl="node1" presStyleIdx="1" presStyleCnt="2">
        <dgm:presLayoutVars>
          <dgm:chMax val="0"/>
          <dgm:bulletEnabled val="1"/>
        </dgm:presLayoutVars>
      </dgm:prSet>
      <dgm:spPr/>
    </dgm:pt>
    <dgm:pt modelId="{A8A55B3C-A80C-3445-8811-06FB22244ACE}" type="pres">
      <dgm:prSet presAssocID="{2FF5F328-BC1F-1847-B222-3ED15E7050A7}" presName="negativeSpace" presStyleCnt="0"/>
      <dgm:spPr/>
    </dgm:pt>
    <dgm:pt modelId="{9DFE22C4-8A6F-354E-9BBE-419B59E171C2}" type="pres">
      <dgm:prSet presAssocID="{2FF5F328-BC1F-1847-B222-3ED15E7050A7}" presName="childText" presStyleLbl="conFgAcc1" presStyleIdx="1" presStyleCnt="2">
        <dgm:presLayoutVars>
          <dgm:bulletEnabled val="1"/>
        </dgm:presLayoutVars>
      </dgm:prSet>
      <dgm:spPr/>
    </dgm:pt>
  </dgm:ptLst>
  <dgm:cxnLst>
    <dgm:cxn modelId="{9DA50C16-2376-344F-B50A-011F4F62BE2F}" type="presOf" srcId="{4855326E-CECE-6C46-878C-4F7E444502D0}" destId="{2D9C3413-5792-3842-B80C-284E7D8C8018}" srcOrd="1" destOrd="0" presId="urn:microsoft.com/office/officeart/2005/8/layout/list1"/>
    <dgm:cxn modelId="{65873E1F-A5CE-A84C-806F-8C1822C75BED}" srcId="{445AE9B6-831C-E044-854B-D0981C1F8038}" destId="{4855326E-CECE-6C46-878C-4F7E444502D0}" srcOrd="0" destOrd="0" parTransId="{3CB1F1A8-D9B6-FA4E-97A2-E0172FAD7924}" sibTransId="{536A4F44-A2FD-7D41-843B-09E797035B9C}"/>
    <dgm:cxn modelId="{26D2AB37-AAFC-AB40-BD58-16607428C3DA}" srcId="{445AE9B6-831C-E044-854B-D0981C1F8038}" destId="{2FF5F328-BC1F-1847-B222-3ED15E7050A7}" srcOrd="1" destOrd="0" parTransId="{A158D90E-0140-894B-8247-45FD3DCCD3F7}" sibTransId="{839B3E99-646E-524E-A6F5-8F3B871C80F5}"/>
    <dgm:cxn modelId="{F8BF773C-4DA5-4B45-9560-68668F0941FC}" type="presOf" srcId="{7A05A457-A7BE-9440-8B5C-D1734A8F6935}" destId="{67594196-17E4-3B4C-9872-7DDE16EE750A}" srcOrd="0" destOrd="1" presId="urn:microsoft.com/office/officeart/2005/8/layout/list1"/>
    <dgm:cxn modelId="{4C8A443F-DC61-2E45-A040-4FC86824BAAD}" type="presOf" srcId="{AB15CC0E-FE3D-444D-AAB2-AD722E7AAD8F}" destId="{9DFE22C4-8A6F-354E-9BBE-419B59E171C2}" srcOrd="0" destOrd="0" presId="urn:microsoft.com/office/officeart/2005/8/layout/list1"/>
    <dgm:cxn modelId="{BC083451-EC80-3644-A7D7-B2488F80934A}" type="presOf" srcId="{160E82BB-C815-CD43-BC14-B09AA3E22364}" destId="{67594196-17E4-3B4C-9872-7DDE16EE750A}" srcOrd="0" destOrd="0" presId="urn:microsoft.com/office/officeart/2005/8/layout/list1"/>
    <dgm:cxn modelId="{8DF73789-C6A7-EF40-91D7-6AC2326B790B}" srcId="{2FF5F328-BC1F-1847-B222-3ED15E7050A7}" destId="{AB15CC0E-FE3D-444D-AAB2-AD722E7AAD8F}" srcOrd="0" destOrd="0" parTransId="{D66BED99-64BD-2A41-B05D-DD2E2689C5F6}" sibTransId="{FFF7442D-9D11-E949-9832-9A4D83A0BED9}"/>
    <dgm:cxn modelId="{22F83994-AEA1-A447-B2B8-1AAFC5E5DDA4}" type="presOf" srcId="{2FF5F328-BC1F-1847-B222-3ED15E7050A7}" destId="{666B65CF-F5AC-0B4C-B508-9F3B83DCD1F5}" srcOrd="0" destOrd="0" presId="urn:microsoft.com/office/officeart/2005/8/layout/list1"/>
    <dgm:cxn modelId="{24CAE1D6-C50F-A340-87ED-4B004C38E3CA}" type="presOf" srcId="{445AE9B6-831C-E044-854B-D0981C1F8038}" destId="{925CBDD1-0188-664B-9449-B242EF04B73A}" srcOrd="0" destOrd="0" presId="urn:microsoft.com/office/officeart/2005/8/layout/list1"/>
    <dgm:cxn modelId="{40E01EDC-55F4-794B-8E39-1697F43D89B2}" srcId="{4855326E-CECE-6C46-878C-4F7E444502D0}" destId="{7A05A457-A7BE-9440-8B5C-D1734A8F6935}" srcOrd="1" destOrd="0" parTransId="{F521D43D-60E2-C246-846A-02C01DE415B9}" sibTransId="{16E86DF9-7211-A74C-95BC-670AC6F15411}"/>
    <dgm:cxn modelId="{090DF1DC-049E-FF41-AD44-F7366CA47B5B}" srcId="{4855326E-CECE-6C46-878C-4F7E444502D0}" destId="{160E82BB-C815-CD43-BC14-B09AA3E22364}" srcOrd="0" destOrd="0" parTransId="{3022B2C5-1CB1-E444-BB2E-17C1CADFB943}" sibTransId="{E84578F3-29F0-7647-A69B-6601A34306C6}"/>
    <dgm:cxn modelId="{8EB1F6FA-BC50-C74B-AEC2-F3195DD7E0E7}" type="presOf" srcId="{4855326E-CECE-6C46-878C-4F7E444502D0}" destId="{E3DCC53F-89C0-E94F-A129-DB4E9D5F0C5C}" srcOrd="0" destOrd="0" presId="urn:microsoft.com/office/officeart/2005/8/layout/list1"/>
    <dgm:cxn modelId="{B917C0FD-1BAA-3A4F-B33C-50DAE97886A3}" type="presOf" srcId="{2FF5F328-BC1F-1847-B222-3ED15E7050A7}" destId="{E0739DF5-AEF7-9F43-B27D-D2A7968734E3}" srcOrd="1" destOrd="0" presId="urn:microsoft.com/office/officeart/2005/8/layout/list1"/>
    <dgm:cxn modelId="{FCC6CE6A-2BE0-CE42-87B8-0B33C691C72C}" type="presParOf" srcId="{925CBDD1-0188-664B-9449-B242EF04B73A}" destId="{CB9EAF2A-0548-8F4F-942E-AB410BDDC22B}" srcOrd="0" destOrd="0" presId="urn:microsoft.com/office/officeart/2005/8/layout/list1"/>
    <dgm:cxn modelId="{5222C813-F340-F74B-85DB-07ECB4A0F114}" type="presParOf" srcId="{CB9EAF2A-0548-8F4F-942E-AB410BDDC22B}" destId="{E3DCC53F-89C0-E94F-A129-DB4E9D5F0C5C}" srcOrd="0" destOrd="0" presId="urn:microsoft.com/office/officeart/2005/8/layout/list1"/>
    <dgm:cxn modelId="{DAAF9A6F-B2BE-9842-87BA-A8351B298C6E}" type="presParOf" srcId="{CB9EAF2A-0548-8F4F-942E-AB410BDDC22B}" destId="{2D9C3413-5792-3842-B80C-284E7D8C8018}" srcOrd="1" destOrd="0" presId="urn:microsoft.com/office/officeart/2005/8/layout/list1"/>
    <dgm:cxn modelId="{1F987EEB-0E4B-4741-9A5A-938043050713}" type="presParOf" srcId="{925CBDD1-0188-664B-9449-B242EF04B73A}" destId="{23EC70A0-63A0-3643-8E13-A35D24B76412}" srcOrd="1" destOrd="0" presId="urn:microsoft.com/office/officeart/2005/8/layout/list1"/>
    <dgm:cxn modelId="{BE9753E8-21DB-3F49-99E6-856E850C96EF}" type="presParOf" srcId="{925CBDD1-0188-664B-9449-B242EF04B73A}" destId="{67594196-17E4-3B4C-9872-7DDE16EE750A}" srcOrd="2" destOrd="0" presId="urn:microsoft.com/office/officeart/2005/8/layout/list1"/>
    <dgm:cxn modelId="{00560189-9F18-A749-BF59-9E5305A8E64E}" type="presParOf" srcId="{925CBDD1-0188-664B-9449-B242EF04B73A}" destId="{229DFF21-B3CF-E54B-8286-930CC18E5044}" srcOrd="3" destOrd="0" presId="urn:microsoft.com/office/officeart/2005/8/layout/list1"/>
    <dgm:cxn modelId="{A8E022AA-5F8B-7942-A240-312CD351042E}" type="presParOf" srcId="{925CBDD1-0188-664B-9449-B242EF04B73A}" destId="{614D3851-92DC-CA4C-ADDB-908625380436}" srcOrd="4" destOrd="0" presId="urn:microsoft.com/office/officeart/2005/8/layout/list1"/>
    <dgm:cxn modelId="{7319D922-1AC9-CF4E-9D07-3AC9071F76F5}" type="presParOf" srcId="{614D3851-92DC-CA4C-ADDB-908625380436}" destId="{666B65CF-F5AC-0B4C-B508-9F3B83DCD1F5}" srcOrd="0" destOrd="0" presId="urn:microsoft.com/office/officeart/2005/8/layout/list1"/>
    <dgm:cxn modelId="{BBF64EDB-86E9-DD47-BBBD-5A14DC537D31}" type="presParOf" srcId="{614D3851-92DC-CA4C-ADDB-908625380436}" destId="{E0739DF5-AEF7-9F43-B27D-D2A7968734E3}" srcOrd="1" destOrd="0" presId="urn:microsoft.com/office/officeart/2005/8/layout/list1"/>
    <dgm:cxn modelId="{45E9A7CC-A661-0140-9BD9-6180EAC6CE0A}" type="presParOf" srcId="{925CBDD1-0188-664B-9449-B242EF04B73A}" destId="{A8A55B3C-A80C-3445-8811-06FB22244ACE}" srcOrd="5" destOrd="0" presId="urn:microsoft.com/office/officeart/2005/8/layout/list1"/>
    <dgm:cxn modelId="{0129C3DF-AA35-D74E-98FA-0ED5F01E9278}" type="presParOf" srcId="{925CBDD1-0188-664B-9449-B242EF04B73A}" destId="{9DFE22C4-8A6F-354E-9BBE-419B59E171C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94196-17E4-3B4C-9872-7DDE16EE750A}">
      <dsp:nvSpPr>
        <dsp:cNvPr id="0" name=""/>
        <dsp:cNvSpPr/>
      </dsp:nvSpPr>
      <dsp:spPr>
        <a:xfrm>
          <a:off x="0" y="449592"/>
          <a:ext cx="10576558" cy="15072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0858" tIns="604012" rIns="820858" bIns="170688" numCol="1" spcCol="1270" anchor="t" anchorCtr="0">
          <a:noAutofit/>
        </a:bodyPr>
        <a:lstStyle/>
        <a:p>
          <a:pPr marL="228600" lvl="1" indent="-228600" algn="l" defTabSz="1066800">
            <a:lnSpc>
              <a:spcPct val="90000"/>
            </a:lnSpc>
            <a:spcBef>
              <a:spcPct val="0"/>
            </a:spcBef>
            <a:spcAft>
              <a:spcPct val="15000"/>
            </a:spcAft>
            <a:buChar char="•"/>
          </a:pPr>
          <a:r>
            <a:rPr lang="it-IT" sz="2400" kern="1200" dirty="0">
              <a:effectLst/>
              <a:latin typeface="Corbel" panose="020B0503020204020204" pitchFamily="34" charset="0"/>
              <a:ea typeface="Times New Roman" panose="02020603050405020304" pitchFamily="18" charset="0"/>
              <a:cs typeface="Times New Roman" panose="02020603050405020304" pitchFamily="18" charset="0"/>
            </a:rPr>
            <a:t>adottare </a:t>
          </a:r>
          <a:r>
            <a:rPr lang="it-IT" sz="2400" b="1" kern="1200" dirty="0">
              <a:solidFill>
                <a:srgbClr val="C00000"/>
              </a:solidFill>
              <a:effectLst/>
              <a:highlight>
                <a:srgbClr val="FFFF00"/>
              </a:highlight>
              <a:latin typeface="Corbel" panose="020B0503020204020204" pitchFamily="34" charset="0"/>
              <a:ea typeface="Times New Roman" panose="02020603050405020304" pitchFamily="18" charset="0"/>
              <a:cs typeface="Times New Roman" panose="02020603050405020304" pitchFamily="18" charset="0"/>
            </a:rPr>
            <a:t>misure</a:t>
          </a:r>
          <a:r>
            <a:rPr lang="it-IT" sz="2400" kern="1200" dirty="0">
              <a:effectLst/>
              <a:latin typeface="Corbel" panose="020B0503020204020204" pitchFamily="34" charset="0"/>
              <a:ea typeface="Times New Roman" panose="02020603050405020304" pitchFamily="18" charset="0"/>
              <a:cs typeface="Times New Roman" panose="02020603050405020304" pitchFamily="18" charset="0"/>
            </a:rPr>
            <a:t> idonee a </a:t>
          </a:r>
          <a:r>
            <a:rPr lang="it-IT" sz="2400" b="1" kern="1200" dirty="0">
              <a:effectLst/>
              <a:latin typeface="Corbel" panose="020B0503020204020204" pitchFamily="34" charset="0"/>
              <a:ea typeface="Times New Roman" panose="02020603050405020304" pitchFamily="18" charset="0"/>
              <a:cs typeface="Times New Roman" panose="02020603050405020304" pitchFamily="18" charset="0"/>
            </a:rPr>
            <a:t>rilevare tempestivamente lo stato di crisi </a:t>
          </a:r>
          <a:endParaRPr lang="it-IT" sz="2400" kern="1200" dirty="0">
            <a:latin typeface="Corbel" panose="020B0503020204020204" pitchFamily="34" charset="0"/>
          </a:endParaRPr>
        </a:p>
        <a:p>
          <a:pPr marL="228600" lvl="1" indent="-228600" algn="l" defTabSz="1066800">
            <a:lnSpc>
              <a:spcPct val="90000"/>
            </a:lnSpc>
            <a:spcBef>
              <a:spcPct val="0"/>
            </a:spcBef>
            <a:spcAft>
              <a:spcPct val="15000"/>
            </a:spcAft>
            <a:buChar char="•"/>
          </a:pPr>
          <a:r>
            <a:rPr lang="it-IT" sz="2400" kern="1200" dirty="0">
              <a:effectLst/>
              <a:latin typeface="Corbel" panose="020B0503020204020204" pitchFamily="34" charset="0"/>
              <a:ea typeface="Times New Roman" panose="02020603050405020304" pitchFamily="18" charset="0"/>
              <a:cs typeface="Times New Roman" panose="02020603050405020304" pitchFamily="18" charset="0"/>
            </a:rPr>
            <a:t>assumere senza indugio le </a:t>
          </a:r>
          <a:r>
            <a:rPr lang="it-IT" sz="2400" b="1" kern="1200" dirty="0">
              <a:solidFill>
                <a:srgbClr val="C00000"/>
              </a:solidFill>
              <a:effectLst/>
              <a:highlight>
                <a:srgbClr val="FFFF00"/>
              </a:highlight>
              <a:latin typeface="Corbel" panose="020B0503020204020204" pitchFamily="34" charset="0"/>
              <a:ea typeface="Times New Roman" panose="02020603050405020304" pitchFamily="18" charset="0"/>
              <a:cs typeface="Times New Roman" panose="02020603050405020304" pitchFamily="18" charset="0"/>
            </a:rPr>
            <a:t>iniziative</a:t>
          </a:r>
          <a:r>
            <a:rPr lang="it-IT" sz="2400" kern="1200" dirty="0">
              <a:effectLst/>
              <a:latin typeface="Corbel" panose="020B0503020204020204" pitchFamily="34" charset="0"/>
              <a:ea typeface="Times New Roman" panose="02020603050405020304" pitchFamily="18" charset="0"/>
              <a:cs typeface="Times New Roman" panose="02020603050405020304" pitchFamily="18" charset="0"/>
            </a:rPr>
            <a:t> necessarie a farvi fronte</a:t>
          </a:r>
          <a:endParaRPr lang="it-IT" sz="2400" kern="1200" dirty="0">
            <a:latin typeface="Corbel" panose="020B0503020204020204" pitchFamily="34" charset="0"/>
          </a:endParaRPr>
        </a:p>
      </dsp:txBody>
      <dsp:txXfrm>
        <a:off x="0" y="449592"/>
        <a:ext cx="10576558" cy="1507275"/>
      </dsp:txXfrm>
    </dsp:sp>
    <dsp:sp modelId="{2D9C3413-5792-3842-B80C-284E7D8C8018}">
      <dsp:nvSpPr>
        <dsp:cNvPr id="0" name=""/>
        <dsp:cNvSpPr/>
      </dsp:nvSpPr>
      <dsp:spPr>
        <a:xfrm>
          <a:off x="528827" y="21552"/>
          <a:ext cx="7403590" cy="856080"/>
        </a:xfrm>
        <a:prstGeom prst="roundRect">
          <a:avLst/>
        </a:prstGeom>
        <a:solidFill>
          <a:schemeClr val="accent4">
            <a:lumMod val="7500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838" tIns="0" rIns="279838" bIns="0" numCol="1" spcCol="1270" anchor="ctr" anchorCtr="0">
          <a:noAutofit/>
        </a:bodyPr>
        <a:lstStyle/>
        <a:p>
          <a:pPr marL="0" lvl="0" indent="0" algn="l" defTabSz="1066800">
            <a:lnSpc>
              <a:spcPct val="90000"/>
            </a:lnSpc>
            <a:spcBef>
              <a:spcPct val="0"/>
            </a:spcBef>
            <a:spcAft>
              <a:spcPct val="35000"/>
            </a:spcAft>
            <a:buNone/>
          </a:pPr>
          <a:r>
            <a:rPr lang="it-IT" sz="2400" kern="1200" dirty="0">
              <a:latin typeface="Arial Rounded MT Bold" panose="020F0704030504030204" pitchFamily="34" charset="77"/>
            </a:rPr>
            <a:t>Imprenditore Individuale (c. 1)</a:t>
          </a:r>
        </a:p>
      </dsp:txBody>
      <dsp:txXfrm>
        <a:off x="570617" y="63342"/>
        <a:ext cx="7320010" cy="772500"/>
      </dsp:txXfrm>
    </dsp:sp>
    <dsp:sp modelId="{9DFE22C4-8A6F-354E-9BBE-419B59E171C2}">
      <dsp:nvSpPr>
        <dsp:cNvPr id="0" name=""/>
        <dsp:cNvSpPr/>
      </dsp:nvSpPr>
      <dsp:spPr>
        <a:xfrm>
          <a:off x="0" y="2541508"/>
          <a:ext cx="10576558" cy="2146725"/>
        </a:xfrm>
        <a:prstGeom prst="rect">
          <a:avLst/>
        </a:prstGeom>
        <a:solidFill>
          <a:schemeClr val="lt1">
            <a:alpha val="90000"/>
            <a:hueOff val="0"/>
            <a:satOff val="0"/>
            <a:lumOff val="0"/>
            <a:alphaOff val="0"/>
          </a:schemeClr>
        </a:solidFill>
        <a:ln w="12700" cap="flat" cmpd="sng" algn="ctr">
          <a:solidFill>
            <a:schemeClr val="accent2">
              <a:hueOff val="-10351888"/>
              <a:satOff val="45859"/>
              <a:lumOff val="-168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0858" tIns="604012" rIns="820858" bIns="170688" numCol="1" spcCol="1270" anchor="t" anchorCtr="0">
          <a:noAutofit/>
        </a:bodyPr>
        <a:lstStyle/>
        <a:p>
          <a:pPr marL="228600" lvl="1" indent="-228600" algn="just" defTabSz="1066800">
            <a:lnSpc>
              <a:spcPct val="90000"/>
            </a:lnSpc>
            <a:spcBef>
              <a:spcPct val="0"/>
            </a:spcBef>
            <a:spcAft>
              <a:spcPct val="15000"/>
            </a:spcAft>
            <a:buChar char="•"/>
          </a:pPr>
          <a:r>
            <a:rPr lang="it-IT" sz="2400" kern="1200" dirty="0">
              <a:effectLst/>
              <a:latin typeface="Corbel" panose="020B0503020204020204" pitchFamily="34" charset="0"/>
              <a:ea typeface="Times New Roman" panose="02020603050405020304" pitchFamily="18" charset="0"/>
              <a:cs typeface="Times New Roman" panose="02020603050405020304" pitchFamily="18" charset="0"/>
            </a:rPr>
            <a:t>istituire un </a:t>
          </a:r>
          <a:r>
            <a:rPr lang="it-IT" sz="2400" b="1" kern="1200" dirty="0">
              <a:solidFill>
                <a:srgbClr val="C00000"/>
              </a:solidFill>
              <a:effectLst/>
              <a:highlight>
                <a:srgbClr val="FFFF00"/>
              </a:highlight>
              <a:latin typeface="Corbel" panose="020B0503020204020204" pitchFamily="34" charset="0"/>
              <a:ea typeface="Times New Roman" panose="02020603050405020304" pitchFamily="18" charset="0"/>
              <a:cs typeface="Times New Roman" panose="02020603050405020304" pitchFamily="18" charset="0"/>
            </a:rPr>
            <a:t>assetto</a:t>
          </a:r>
          <a:r>
            <a:rPr lang="it-IT" sz="2400" kern="1200" dirty="0">
              <a:effectLst/>
              <a:latin typeface="Corbel" panose="020B0503020204020204" pitchFamily="34" charset="0"/>
              <a:ea typeface="Times New Roman" panose="02020603050405020304" pitchFamily="18" charset="0"/>
              <a:cs typeface="Times New Roman" panose="02020603050405020304" pitchFamily="18" charset="0"/>
            </a:rPr>
            <a:t> </a:t>
          </a:r>
          <a:r>
            <a:rPr lang="it-IT" sz="2400" b="1" kern="1200" dirty="0">
              <a:effectLst/>
              <a:latin typeface="Corbel" panose="020B0503020204020204" pitchFamily="34" charset="0"/>
              <a:ea typeface="Times New Roman" panose="02020603050405020304" pitchFamily="18" charset="0"/>
              <a:cs typeface="Times New Roman" panose="02020603050405020304" pitchFamily="18" charset="0"/>
            </a:rPr>
            <a:t>organizzativo</a:t>
          </a:r>
          <a:r>
            <a:rPr lang="it-IT" sz="2400" kern="1200" dirty="0">
              <a:effectLst/>
              <a:latin typeface="Corbel" panose="020B0503020204020204" pitchFamily="34" charset="0"/>
              <a:ea typeface="Times New Roman" panose="02020603050405020304" pitchFamily="18" charset="0"/>
              <a:cs typeface="Times New Roman" panose="02020603050405020304" pitchFamily="18" charset="0"/>
            </a:rPr>
            <a:t>, </a:t>
          </a:r>
          <a:r>
            <a:rPr lang="it-IT" sz="2400" b="1" kern="1200" dirty="0">
              <a:effectLst/>
              <a:latin typeface="Corbel" panose="020B0503020204020204" pitchFamily="34" charset="0"/>
              <a:ea typeface="Times New Roman" panose="02020603050405020304" pitchFamily="18" charset="0"/>
              <a:cs typeface="Times New Roman" panose="02020603050405020304" pitchFamily="18" charset="0"/>
            </a:rPr>
            <a:t>amministrativo</a:t>
          </a:r>
          <a:r>
            <a:rPr lang="it-IT" sz="2400" kern="1200" dirty="0">
              <a:effectLst/>
              <a:latin typeface="Corbel" panose="020B0503020204020204" pitchFamily="34" charset="0"/>
              <a:ea typeface="Times New Roman" panose="02020603050405020304" pitchFamily="18" charset="0"/>
              <a:cs typeface="Times New Roman" panose="02020603050405020304" pitchFamily="18" charset="0"/>
            </a:rPr>
            <a:t> e </a:t>
          </a:r>
          <a:r>
            <a:rPr lang="it-IT" sz="2400" b="1" kern="1200" dirty="0">
              <a:effectLst/>
              <a:latin typeface="Corbel" panose="020B0503020204020204" pitchFamily="34" charset="0"/>
              <a:ea typeface="Times New Roman" panose="02020603050405020304" pitchFamily="18" charset="0"/>
              <a:cs typeface="Times New Roman" panose="02020603050405020304" pitchFamily="18" charset="0"/>
            </a:rPr>
            <a:t>contabile</a:t>
          </a:r>
          <a:r>
            <a:rPr lang="it-IT" sz="2400" kern="1200" dirty="0">
              <a:effectLst/>
              <a:latin typeface="Corbel" panose="020B0503020204020204" pitchFamily="34" charset="0"/>
              <a:ea typeface="Times New Roman" panose="02020603050405020304" pitchFamily="18" charset="0"/>
              <a:cs typeface="Times New Roman" panose="02020603050405020304" pitchFamily="18" charset="0"/>
            </a:rPr>
            <a:t> adeguato ai sensi dell'</a:t>
          </a:r>
          <a:r>
            <a:rPr lang="it-IT" sz="2400" b="1" i="1" kern="1200" dirty="0">
              <a:effectLst/>
              <a:latin typeface="Corbel" panose="020B0503020204020204" pitchFamily="34" charset="0"/>
              <a:ea typeface="Times New Roman" panose="02020603050405020304" pitchFamily="18" charset="0"/>
              <a:cs typeface="Times New Roman" panose="02020603050405020304" pitchFamily="18" charset="0"/>
            </a:rPr>
            <a:t>articolo 2086 del codice civile</a:t>
          </a:r>
          <a:r>
            <a:rPr lang="it-IT" sz="2400" kern="1200" dirty="0">
              <a:effectLst/>
              <a:latin typeface="Corbel" panose="020B0503020204020204" pitchFamily="34" charset="0"/>
              <a:ea typeface="Times New Roman" panose="02020603050405020304" pitchFamily="18" charset="0"/>
              <a:cs typeface="Times New Roman" panose="02020603050405020304" pitchFamily="18" charset="0"/>
            </a:rPr>
            <a:t>, ai fini della tempestiva rilevazione dello stato di crisi e dell'assunzione di idonee iniziative</a:t>
          </a:r>
          <a:endParaRPr lang="it-IT" sz="2400" kern="1200" dirty="0">
            <a:latin typeface="Corbel" panose="020B0503020204020204" pitchFamily="34" charset="0"/>
          </a:endParaRPr>
        </a:p>
      </dsp:txBody>
      <dsp:txXfrm>
        <a:off x="0" y="2541508"/>
        <a:ext cx="10576558" cy="2146725"/>
      </dsp:txXfrm>
    </dsp:sp>
    <dsp:sp modelId="{E0739DF5-AEF7-9F43-B27D-D2A7968734E3}">
      <dsp:nvSpPr>
        <dsp:cNvPr id="0" name=""/>
        <dsp:cNvSpPr/>
      </dsp:nvSpPr>
      <dsp:spPr>
        <a:xfrm>
          <a:off x="528827" y="2113468"/>
          <a:ext cx="7403590" cy="856080"/>
        </a:xfrm>
        <a:prstGeom prst="roundRect">
          <a:avLst/>
        </a:prstGeom>
        <a:solidFill>
          <a:srgbClr val="FF814D"/>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79838" tIns="0" rIns="279838" bIns="0" numCol="1" spcCol="1270" anchor="ctr" anchorCtr="0">
          <a:noAutofit/>
        </a:bodyPr>
        <a:lstStyle/>
        <a:p>
          <a:pPr marL="0" lvl="0" indent="0" algn="l" defTabSz="1066800">
            <a:lnSpc>
              <a:spcPct val="90000"/>
            </a:lnSpc>
            <a:spcBef>
              <a:spcPct val="0"/>
            </a:spcBef>
            <a:spcAft>
              <a:spcPct val="35000"/>
            </a:spcAft>
            <a:buNone/>
          </a:pPr>
          <a:r>
            <a:rPr lang="it-IT" sz="2400" kern="1200" dirty="0">
              <a:latin typeface="Arial Rounded MT Bold" panose="020F0704030504030204" pitchFamily="34" charset="77"/>
            </a:rPr>
            <a:t>Imprenditore collettivo (c. 2)</a:t>
          </a:r>
        </a:p>
      </dsp:txBody>
      <dsp:txXfrm>
        <a:off x="570617" y="2155258"/>
        <a:ext cx="7320010" cy="7725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3C944B-3808-394A-86C9-8A22885ABC3F}" type="datetimeFigureOut">
              <a:rPr lang="it-IT" smtClean="0"/>
              <a:t>24/02/23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A5DA5D-857C-6A40-94D1-28D13B96B3E6}" type="slidenum">
              <a:rPr lang="it-IT" smtClean="0"/>
              <a:t>‹N›</a:t>
            </a:fld>
            <a:endParaRPr lang="it-IT"/>
          </a:p>
        </p:txBody>
      </p:sp>
    </p:spTree>
    <p:extLst>
      <p:ext uri="{BB962C8B-B14F-4D97-AF65-F5344CB8AC3E}">
        <p14:creationId xmlns:p14="http://schemas.microsoft.com/office/powerpoint/2010/main" val="3714216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6D1BF00D-9857-504A-B320-E4F5748AE6C8}" type="datetimeFigureOut">
              <a:rPr lang="it-IT" smtClean="0"/>
              <a:t>24/02/23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E9E098D-A7D7-D244-9276-7BDF9AEBBA96}" type="slidenum">
              <a:rPr lang="it-IT" smtClean="0"/>
              <a:t>‹N›</a:t>
            </a:fld>
            <a:endParaRPr lang="it-IT"/>
          </a:p>
        </p:txBody>
      </p:sp>
    </p:spTree>
    <p:extLst>
      <p:ext uri="{BB962C8B-B14F-4D97-AF65-F5344CB8AC3E}">
        <p14:creationId xmlns:p14="http://schemas.microsoft.com/office/powerpoint/2010/main" val="184811288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D1BF00D-9857-504A-B320-E4F5748AE6C8}" type="datetimeFigureOut">
              <a:rPr lang="it-IT" smtClean="0"/>
              <a:t>24/02/23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E9E098D-A7D7-D244-9276-7BDF9AEBBA96}" type="slidenum">
              <a:rPr lang="it-IT" smtClean="0"/>
              <a:t>‹N›</a:t>
            </a:fld>
            <a:endParaRPr lang="it-IT"/>
          </a:p>
        </p:txBody>
      </p:sp>
    </p:spTree>
    <p:extLst>
      <p:ext uri="{BB962C8B-B14F-4D97-AF65-F5344CB8AC3E}">
        <p14:creationId xmlns:p14="http://schemas.microsoft.com/office/powerpoint/2010/main" val="2581756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6D1BF00D-9857-504A-B320-E4F5748AE6C8}" type="datetimeFigureOut">
              <a:rPr lang="it-IT" smtClean="0"/>
              <a:t>24/02/23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E9E098D-A7D7-D244-9276-7BDF9AEBBA96}" type="slidenum">
              <a:rPr lang="it-IT" smtClean="0"/>
              <a:t>‹N›</a:t>
            </a:fld>
            <a:endParaRPr lang="it-IT"/>
          </a:p>
        </p:txBody>
      </p:sp>
    </p:spTree>
    <p:extLst>
      <p:ext uri="{BB962C8B-B14F-4D97-AF65-F5344CB8AC3E}">
        <p14:creationId xmlns:p14="http://schemas.microsoft.com/office/powerpoint/2010/main" val="4187348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6D1BF00D-9857-504A-B320-E4F5748AE6C8}" type="datetimeFigureOut">
              <a:rPr lang="it-IT" smtClean="0"/>
              <a:t>24/02/23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E9E098D-A7D7-D244-9276-7BDF9AEBBA96}" type="slidenum">
              <a:rPr lang="it-IT" smtClean="0"/>
              <a:t>‹N›</a:t>
            </a:fld>
            <a:endParaRPr lang="it-IT"/>
          </a:p>
        </p:txBody>
      </p:sp>
    </p:spTree>
    <p:extLst>
      <p:ext uri="{BB962C8B-B14F-4D97-AF65-F5344CB8AC3E}">
        <p14:creationId xmlns:p14="http://schemas.microsoft.com/office/powerpoint/2010/main" val="2926495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6D1BF00D-9857-504A-B320-E4F5748AE6C8}" type="datetimeFigureOut">
              <a:rPr lang="it-IT" smtClean="0"/>
              <a:t>24/02/23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E9E098D-A7D7-D244-9276-7BDF9AEBBA96}" type="slidenum">
              <a:rPr lang="it-IT" smtClean="0"/>
              <a:t>‹N›</a:t>
            </a:fld>
            <a:endParaRPr lang="it-IT"/>
          </a:p>
        </p:txBody>
      </p:sp>
    </p:spTree>
    <p:extLst>
      <p:ext uri="{BB962C8B-B14F-4D97-AF65-F5344CB8AC3E}">
        <p14:creationId xmlns:p14="http://schemas.microsoft.com/office/powerpoint/2010/main" val="31487114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6D1BF00D-9857-504A-B320-E4F5748AE6C8}" type="datetimeFigureOut">
              <a:rPr lang="it-IT" smtClean="0"/>
              <a:t>24/02/23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FE9E098D-A7D7-D244-9276-7BDF9AEBBA96}" type="slidenum">
              <a:rPr lang="it-IT" smtClean="0"/>
              <a:t>‹N›</a:t>
            </a:fld>
            <a:endParaRPr lang="it-IT"/>
          </a:p>
        </p:txBody>
      </p:sp>
    </p:spTree>
    <p:extLst>
      <p:ext uri="{BB962C8B-B14F-4D97-AF65-F5344CB8AC3E}">
        <p14:creationId xmlns:p14="http://schemas.microsoft.com/office/powerpoint/2010/main" val="2389245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583436" y="3143250"/>
            <a:ext cx="4270248"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6D1BF00D-9857-504A-B320-E4F5748AE6C8}" type="datetimeFigureOut">
              <a:rPr lang="it-IT" smtClean="0"/>
              <a:t>24/02/23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E9E098D-A7D7-D244-9276-7BDF9AEBBA96}"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327228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6D1BF00D-9857-504A-B320-E4F5748AE6C8}" type="datetimeFigureOut">
              <a:rPr lang="it-IT" smtClean="0"/>
              <a:t>24/02/23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E9E098D-A7D7-D244-9276-7BDF9AEBBA96}" type="slidenum">
              <a:rPr lang="it-IT" smtClean="0"/>
              <a:t>‹N›</a:t>
            </a:fld>
            <a:endParaRPr lang="it-IT"/>
          </a:p>
        </p:txBody>
      </p:sp>
    </p:spTree>
    <p:extLst>
      <p:ext uri="{BB962C8B-B14F-4D97-AF65-F5344CB8AC3E}">
        <p14:creationId xmlns:p14="http://schemas.microsoft.com/office/powerpoint/2010/main" val="2081133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1BF00D-9857-504A-B320-E4F5748AE6C8}" type="datetimeFigureOut">
              <a:rPr lang="it-IT" smtClean="0"/>
              <a:t>24/02/23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E9E098D-A7D7-D244-9276-7BDF9AEBBA96}" type="slidenum">
              <a:rPr lang="it-IT" smtClean="0"/>
              <a:t>‹N›</a:t>
            </a:fld>
            <a:endParaRPr lang="it-IT"/>
          </a:p>
        </p:txBody>
      </p:sp>
    </p:spTree>
    <p:extLst>
      <p:ext uri="{BB962C8B-B14F-4D97-AF65-F5344CB8AC3E}">
        <p14:creationId xmlns:p14="http://schemas.microsoft.com/office/powerpoint/2010/main" val="3619619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Date Placeholder 8"/>
          <p:cNvSpPr>
            <a:spLocks noGrp="1"/>
          </p:cNvSpPr>
          <p:nvPr>
            <p:ph type="dt" sz="half" idx="10"/>
          </p:nvPr>
        </p:nvSpPr>
        <p:spPr/>
        <p:txBody>
          <a:bodyPr/>
          <a:lstStyle/>
          <a:p>
            <a:fld id="{6D1BF00D-9857-504A-B320-E4F5748AE6C8}" type="datetimeFigureOut">
              <a:rPr lang="it-IT" smtClean="0"/>
              <a:t>24/02/23</a:t>
            </a:fld>
            <a:endParaRPr lang="it-IT"/>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it-IT"/>
          </a:p>
        </p:txBody>
      </p:sp>
      <p:sp>
        <p:nvSpPr>
          <p:cNvPr id="11" name="Slide Number Placeholder 10"/>
          <p:cNvSpPr>
            <a:spLocks noGrp="1"/>
          </p:cNvSpPr>
          <p:nvPr>
            <p:ph type="sldNum" sz="quarter" idx="12"/>
          </p:nvPr>
        </p:nvSpPr>
        <p:spPr/>
        <p:txBody>
          <a:bodyPr/>
          <a:lstStyle/>
          <a:p>
            <a:fld id="{FE9E098D-A7D7-D244-9276-7BDF9AEBBA96}" type="slidenum">
              <a:rPr lang="it-IT" smtClean="0"/>
              <a:t>‹N›</a:t>
            </a:fld>
            <a:endParaRPr lang="it-IT"/>
          </a:p>
        </p:txBody>
      </p:sp>
    </p:spTree>
    <p:extLst>
      <p:ext uri="{BB962C8B-B14F-4D97-AF65-F5344CB8AC3E}">
        <p14:creationId xmlns:p14="http://schemas.microsoft.com/office/powerpoint/2010/main" val="1425680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6D1BF00D-9857-504A-B320-E4F5748AE6C8}" type="datetimeFigureOut">
              <a:rPr lang="it-IT" smtClean="0"/>
              <a:t>24/02/23</a:t>
            </a:fld>
            <a:endParaRPr lang="it-IT"/>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FE9E098D-A7D7-D244-9276-7BDF9AEBBA96}" type="slidenum">
              <a:rPr lang="it-IT" smtClean="0"/>
              <a:t>‹N›</a:t>
            </a:fld>
            <a:endParaRPr lang="it-IT"/>
          </a:p>
        </p:txBody>
      </p:sp>
    </p:spTree>
    <p:extLst>
      <p:ext uri="{BB962C8B-B14F-4D97-AF65-F5344CB8AC3E}">
        <p14:creationId xmlns:p14="http://schemas.microsoft.com/office/powerpoint/2010/main" val="3474101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D1BF00D-9857-504A-B320-E4F5748AE6C8}" type="datetimeFigureOut">
              <a:rPr lang="it-IT" smtClean="0"/>
              <a:t>24/02/23</a:t>
            </a:fld>
            <a:endParaRPr lang="it-IT"/>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it-IT"/>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E9E098D-A7D7-D244-9276-7BDF9AEBBA96}" type="slidenum">
              <a:rPr lang="it-IT" smtClean="0"/>
              <a:t>‹N›</a:t>
            </a:fld>
            <a:endParaRPr lang="it-IT"/>
          </a:p>
        </p:txBody>
      </p:sp>
    </p:spTree>
    <p:extLst>
      <p:ext uri="{BB962C8B-B14F-4D97-AF65-F5344CB8AC3E}">
        <p14:creationId xmlns:p14="http://schemas.microsoft.com/office/powerpoint/2010/main" val="2092017000"/>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6.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hyperlink" Target="file:///decodeurn%3Furn=urn/DL/2010-05-31%3B78_art21bi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hyperlink" Target="http://www.studiotonelato.it/" TargetMode="External"/><Relationship Id="rId3" Type="http://schemas.openxmlformats.org/officeDocument/2006/relationships/image" Target="../media/image4.png"/><Relationship Id="rId7" Type="http://schemas.openxmlformats.org/officeDocument/2006/relationships/hyperlink" Target="mailto:stefanotonelato@odcecverona.it" TargetMode="External"/><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hyperlink" Target="mailto:stefano.tonelato@studiotonelato.it" TargetMode="External"/><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6.jp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stefanotonelato@odcecverona.it" TargetMode="External"/><Relationship Id="rId7" Type="http://schemas.openxmlformats.org/officeDocument/2006/relationships/image" Target="../media/image9.png"/><Relationship Id="rId2" Type="http://schemas.openxmlformats.org/officeDocument/2006/relationships/hyperlink" Target="mailto:stefano.tonelato@studiotonelato.it" TargetMode="Externa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www.studiotonelato.i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microsoft.com/office/2017/06/relationships/model3d" Target="../media/model3d2.glb"/><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2.jp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jpg"/><Relationship Id="rId5" Type="http://schemas.microsoft.com/office/2017/06/relationships/model3d" Target="../media/model3d1.glb"/><Relationship Id="rId10" Type="http://schemas.openxmlformats.org/officeDocument/2006/relationships/image" Target="../media/image20.png"/><Relationship Id="rId4" Type="http://schemas.openxmlformats.org/officeDocument/2006/relationships/image" Target="../media/image13.JP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Immagine 4" descr="Immagine che contiene testo, esterni, screenshot, parecchi&#10;&#10;Descrizione generata automaticamente">
            <a:extLst>
              <a:ext uri="{FF2B5EF4-FFF2-40B4-BE49-F238E27FC236}">
                <a16:creationId xmlns:a16="http://schemas.microsoft.com/office/drawing/2014/main" id="{EB1811E9-8947-F880-2C68-722623389DCA}"/>
              </a:ext>
            </a:extLst>
          </p:cNvPr>
          <p:cNvPicPr>
            <a:picLocks noChangeAspect="1"/>
          </p:cNvPicPr>
          <p:nvPr/>
        </p:nvPicPr>
        <p:blipFill>
          <a:blip r:embed="rId2"/>
          <a:stretch>
            <a:fillRect/>
          </a:stretch>
        </p:blipFill>
        <p:spPr>
          <a:xfrm>
            <a:off x="2671281" y="472518"/>
            <a:ext cx="9361676" cy="6073673"/>
          </a:xfrm>
          <a:prstGeom prst="rect">
            <a:avLst/>
          </a:prstGeom>
        </p:spPr>
      </p:pic>
      <p:pic>
        <p:nvPicPr>
          <p:cNvPr id="3" name="Immagine 2" descr="Immagine che contiene testo&#10;&#10;Descrizione generata automaticamente">
            <a:extLst>
              <a:ext uri="{FF2B5EF4-FFF2-40B4-BE49-F238E27FC236}">
                <a16:creationId xmlns:a16="http://schemas.microsoft.com/office/drawing/2014/main" id="{5C371ABC-5739-5C5E-CF08-C306812F0E2B}"/>
              </a:ext>
            </a:extLst>
          </p:cNvPr>
          <p:cNvPicPr>
            <a:picLocks noChangeAspect="1"/>
          </p:cNvPicPr>
          <p:nvPr/>
        </p:nvPicPr>
        <p:blipFill>
          <a:blip r:embed="rId3"/>
          <a:stretch>
            <a:fillRect/>
          </a:stretch>
        </p:blipFill>
        <p:spPr>
          <a:xfrm>
            <a:off x="159043" y="1503611"/>
            <a:ext cx="6968962" cy="5042581"/>
          </a:xfrm>
          <a:prstGeom prst="rect">
            <a:avLst/>
          </a:prstGeom>
        </p:spPr>
      </p:pic>
    </p:spTree>
    <p:extLst>
      <p:ext uri="{BB962C8B-B14F-4D97-AF65-F5344CB8AC3E}">
        <p14:creationId xmlns:p14="http://schemas.microsoft.com/office/powerpoint/2010/main" val="4273045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5B385FD8-6BDC-F28E-9BC1-89315211FE3F}"/>
              </a:ext>
            </a:extLst>
          </p:cNvPr>
          <p:cNvPicPr>
            <a:picLocks noChangeAspect="1"/>
          </p:cNvPicPr>
          <p:nvPr/>
        </p:nvPicPr>
        <p:blipFill>
          <a:blip r:embed="rId2"/>
          <a:stretch>
            <a:fillRect/>
          </a:stretch>
        </p:blipFill>
        <p:spPr>
          <a:xfrm>
            <a:off x="0" y="2544484"/>
            <a:ext cx="1445171" cy="1445171"/>
          </a:xfrm>
          <a:prstGeom prst="rect">
            <a:avLst/>
          </a:prstGeom>
        </p:spPr>
      </p:pic>
      <p:sp>
        <p:nvSpPr>
          <p:cNvPr id="4" name="Rettangolo con angoli arrotondati 3">
            <a:extLst>
              <a:ext uri="{FF2B5EF4-FFF2-40B4-BE49-F238E27FC236}">
                <a16:creationId xmlns:a16="http://schemas.microsoft.com/office/drawing/2014/main" id="{CB5E190D-E734-0DAB-88CC-2A3FFD414B97}"/>
              </a:ext>
            </a:extLst>
          </p:cNvPr>
          <p:cNvSpPr/>
          <p:nvPr/>
        </p:nvSpPr>
        <p:spPr>
          <a:xfrm>
            <a:off x="1313240" y="3993573"/>
            <a:ext cx="3720004" cy="452063"/>
          </a:xfrm>
          <a:prstGeom prst="roundRect">
            <a:avLst/>
          </a:prstGeom>
          <a:gradFill>
            <a:gsLst>
              <a:gs pos="0">
                <a:schemeClr val="accent4">
                  <a:lumMod val="5000"/>
                  <a:lumOff val="95000"/>
                </a:schemeClr>
              </a:gs>
              <a:gs pos="5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con angoli arrotondati 1">
            <a:extLst>
              <a:ext uri="{FF2B5EF4-FFF2-40B4-BE49-F238E27FC236}">
                <a16:creationId xmlns:a16="http://schemas.microsoft.com/office/drawing/2014/main" id="{3503E02B-BEDF-BBF3-4C98-9617037D2EB8}"/>
              </a:ext>
            </a:extLst>
          </p:cNvPr>
          <p:cNvSpPr/>
          <p:nvPr/>
        </p:nvSpPr>
        <p:spPr>
          <a:xfrm>
            <a:off x="1232141" y="2116476"/>
            <a:ext cx="3720003" cy="452063"/>
          </a:xfrm>
          <a:prstGeom prst="roundRect">
            <a:avLst/>
          </a:prstGeom>
          <a:gradFill>
            <a:gsLst>
              <a:gs pos="0">
                <a:schemeClr val="accent4">
                  <a:lumMod val="5000"/>
                  <a:lumOff val="95000"/>
                </a:schemeClr>
              </a:gs>
              <a:gs pos="5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036613EE-7FC4-C374-334A-D247FCEA7924}"/>
              </a:ext>
            </a:extLst>
          </p:cNvPr>
          <p:cNvSpPr txBox="1"/>
          <p:nvPr/>
        </p:nvSpPr>
        <p:spPr>
          <a:xfrm>
            <a:off x="1347994" y="1392861"/>
            <a:ext cx="9966690" cy="5201424"/>
          </a:xfrm>
          <a:prstGeom prst="rect">
            <a:avLst/>
          </a:prstGeom>
          <a:noFill/>
        </p:spPr>
        <p:txBody>
          <a:bodyPr wrap="square">
            <a:spAutoFit/>
          </a:bodyPr>
          <a:lstStyle/>
          <a:p>
            <a:pPr algn="just">
              <a:spcBef>
                <a:spcPts val="600"/>
              </a:spcBef>
            </a:pPr>
            <a:r>
              <a:rPr lang="it-IT" sz="1600" b="1" i="0" u="none" strike="noStrike" dirty="0">
                <a:solidFill>
                  <a:srgbClr val="C00000"/>
                </a:solidFill>
                <a:effectLst/>
                <a:latin typeface="Corbel" panose="020B0503020204020204" pitchFamily="34" charset="0"/>
                <a:cs typeface="Calibri" panose="020F0502020204030204" pitchFamily="34" charset="0"/>
              </a:rPr>
              <a:t>Art. 13 Indicatori e indici della crisi</a:t>
            </a:r>
            <a:endParaRPr lang="it-IT" sz="1600" b="0" i="0" u="none" strike="noStrike" dirty="0">
              <a:solidFill>
                <a:srgbClr val="C00000"/>
              </a:solidFill>
              <a:effectLst/>
              <a:latin typeface="Corbel" panose="020B0503020204020204" pitchFamily="34" charset="0"/>
              <a:cs typeface="Calibri" panose="020F0502020204030204" pitchFamily="34" charset="0"/>
            </a:endParaRPr>
          </a:p>
          <a:p>
            <a:pPr algn="just">
              <a:spcBef>
                <a:spcPts val="600"/>
              </a:spcBef>
            </a:pPr>
            <a:r>
              <a:rPr lang="it-IT" sz="1600" i="1" dirty="0">
                <a:solidFill>
                  <a:srgbClr val="0070C0"/>
                </a:solidFill>
                <a:latin typeface="Calibri" panose="020F0502020204030204" pitchFamily="34" charset="0"/>
                <a:cs typeface="Calibri" panose="020F0502020204030204" pitchFamily="34" charset="0"/>
              </a:rPr>
              <a:t>Testo previgente e superato dall’attuale art. 3</a:t>
            </a:r>
            <a:endParaRPr lang="it-IT" sz="1600" b="0" i="0" u="none" strike="noStrike" dirty="0">
              <a:solidFill>
                <a:srgbClr val="0070C0"/>
              </a:solidFill>
              <a:effectLst/>
              <a:latin typeface="Calibri" panose="020F0502020204030204" pitchFamily="34" charset="0"/>
              <a:cs typeface="Calibri" panose="020F0502020204030204" pitchFamily="34" charset="0"/>
            </a:endParaRPr>
          </a:p>
          <a:p>
            <a:pPr algn="just">
              <a:spcBef>
                <a:spcPts val="600"/>
              </a:spcBef>
            </a:pPr>
            <a:endParaRPr lang="it-IT" sz="700" b="0" i="0" u="none" strike="noStrike" dirty="0">
              <a:solidFill>
                <a:srgbClr val="434343"/>
              </a:solidFill>
              <a:effectLst/>
              <a:latin typeface="Calibri" panose="020F0502020204030204" pitchFamily="34" charset="0"/>
              <a:cs typeface="Calibri" panose="020F0502020204030204" pitchFamily="34" charset="0"/>
            </a:endParaRPr>
          </a:p>
          <a:p>
            <a:pPr marL="285750" indent="-285750" algn="just">
              <a:spcBef>
                <a:spcPts val="600"/>
              </a:spcBef>
              <a:buFont typeface=".Apple Color Emoji UI"/>
              <a:buChar char="⏺"/>
            </a:pPr>
            <a:r>
              <a:rPr lang="it-IT" sz="1600" dirty="0">
                <a:latin typeface="Calibri" panose="020F0502020204030204" pitchFamily="34" charset="0"/>
                <a:cs typeface="Calibri" panose="020F0502020204030204" pitchFamily="34" charset="0"/>
              </a:rPr>
              <a:t>s</a:t>
            </a:r>
            <a:r>
              <a:rPr lang="it-IT" sz="1600" i="0" strike="noStrike" dirty="0">
                <a:effectLst/>
                <a:latin typeface="Calibri" panose="020F0502020204030204" pitchFamily="34" charset="0"/>
                <a:cs typeface="Calibri" panose="020F0502020204030204" pitchFamily="34" charset="0"/>
              </a:rPr>
              <a:t>ono</a:t>
            </a:r>
            <a:r>
              <a:rPr lang="it-IT" sz="1600" b="1" i="0" strike="noStrike" dirty="0">
                <a:solidFill>
                  <a:srgbClr val="0070C0"/>
                </a:solidFill>
                <a:effectLst/>
                <a:latin typeface="Calibri" panose="020F0502020204030204" pitchFamily="34" charset="0"/>
                <a:cs typeface="Calibri" panose="020F0502020204030204" pitchFamily="34" charset="0"/>
              </a:rPr>
              <a:t> indicatori di crisi </a:t>
            </a:r>
          </a:p>
          <a:p>
            <a:pPr marL="623888" indent="-317500" algn="just">
              <a:spcBef>
                <a:spcPts val="600"/>
              </a:spcBef>
              <a:buFont typeface=".Apple Color Emoji UI"/>
              <a:buChar char="▶️"/>
            </a:pPr>
            <a:r>
              <a:rPr lang="it-IT" sz="1600" b="1" i="0" u="none" strike="noStrike" dirty="0">
                <a:solidFill>
                  <a:srgbClr val="0070C0"/>
                </a:solidFill>
                <a:effectLst/>
                <a:latin typeface="Calibri" panose="020F0502020204030204" pitchFamily="34" charset="0"/>
                <a:cs typeface="Calibri" panose="020F0502020204030204" pitchFamily="34" charset="0"/>
              </a:rPr>
              <a:t>squilibri di carattere reddituale, patrimoniale o finanziario</a:t>
            </a:r>
            <a:r>
              <a:rPr lang="it-IT" sz="1600" b="0" i="0" u="none" strike="noStrike" dirty="0">
                <a:solidFill>
                  <a:srgbClr val="434343"/>
                </a:solidFill>
                <a:effectLst/>
                <a:latin typeface="Calibri" panose="020F0502020204030204" pitchFamily="34" charset="0"/>
                <a:cs typeface="Calibri" panose="020F0502020204030204" pitchFamily="34" charset="0"/>
              </a:rPr>
              <a:t>, rapportati alle specifiche caratteristiche dell'impresa e dell'attività imprenditoriale svolta dal debitore, tenuto conto della data di costituzione e di inizio dell'attività, </a:t>
            </a:r>
          </a:p>
          <a:p>
            <a:pPr marL="623888" indent="-317500" algn="just">
              <a:spcBef>
                <a:spcPts val="600"/>
              </a:spcBef>
              <a:buFont typeface=".Apple Color Emoji UI"/>
              <a:buChar char="▶️"/>
            </a:pPr>
            <a:r>
              <a:rPr lang="it-IT" sz="1600" b="1" dirty="0">
                <a:solidFill>
                  <a:srgbClr val="0070C0"/>
                </a:solidFill>
                <a:latin typeface="Calibri" panose="020F0502020204030204" pitchFamily="34" charset="0"/>
                <a:cs typeface="Calibri" panose="020F0502020204030204" pitchFamily="34" charset="0"/>
              </a:rPr>
              <a:t>ritardi nei pagamenti reiterati e significativi, anche sulla base di quanto previsto nell'articolo 24 </a:t>
            </a:r>
            <a:r>
              <a:rPr lang="it-IT" sz="1600" dirty="0">
                <a:solidFill>
                  <a:schemeClr val="tx1">
                    <a:lumMod val="50000"/>
                    <a:lumOff val="50000"/>
                  </a:schemeClr>
                </a:solidFill>
                <a:latin typeface="Calibri" panose="020F0502020204030204" pitchFamily="34" charset="0"/>
                <a:cs typeface="Calibri" panose="020F0502020204030204" pitchFamily="34" charset="0"/>
              </a:rPr>
              <a:t>(Misure premiali per tempestività iniziativa – </a:t>
            </a:r>
            <a:r>
              <a:rPr lang="it-IT" sz="1600" dirty="0" err="1">
                <a:solidFill>
                  <a:schemeClr val="tx1">
                    <a:lumMod val="50000"/>
                    <a:lumOff val="50000"/>
                  </a:schemeClr>
                </a:solidFill>
                <a:latin typeface="Calibri" panose="020F0502020204030204" pitchFamily="34" charset="0"/>
                <a:cs typeface="Calibri" panose="020F0502020204030204" pitchFamily="34" charset="0"/>
              </a:rPr>
              <a:t>vd</a:t>
            </a:r>
            <a:r>
              <a:rPr lang="it-IT" sz="1600" dirty="0">
                <a:solidFill>
                  <a:schemeClr val="tx1">
                    <a:lumMod val="50000"/>
                    <a:lumOff val="50000"/>
                  </a:schemeClr>
                </a:solidFill>
                <a:latin typeface="Calibri" panose="020F0502020204030204" pitchFamily="34" charset="0"/>
                <a:cs typeface="Calibri" panose="020F0502020204030204" pitchFamily="34" charset="0"/>
              </a:rPr>
              <a:t>. Pag. seguente)</a:t>
            </a:r>
          </a:p>
          <a:p>
            <a:pPr marL="306388" algn="just">
              <a:spcBef>
                <a:spcPts val="600"/>
              </a:spcBef>
            </a:pPr>
            <a:endParaRPr lang="it-IT" sz="800" b="0" i="0" u="none" strike="noStrike" dirty="0">
              <a:solidFill>
                <a:srgbClr val="434343"/>
              </a:solidFill>
              <a:effectLst/>
              <a:latin typeface="Calibri" panose="020F0502020204030204" pitchFamily="34" charset="0"/>
              <a:cs typeface="Calibri" panose="020F0502020204030204" pitchFamily="34" charset="0"/>
            </a:endParaRPr>
          </a:p>
          <a:p>
            <a:pPr marL="317500" indent="-317500" algn="just">
              <a:spcBef>
                <a:spcPts val="600"/>
              </a:spcBef>
              <a:buFont typeface=".Apple Color Emoji UI"/>
              <a:buChar char="⏺"/>
            </a:pPr>
            <a:r>
              <a:rPr lang="it-IT" sz="1600" dirty="0">
                <a:latin typeface="Calibri" panose="020F0502020204030204" pitchFamily="34" charset="0"/>
                <a:cs typeface="Calibri" panose="020F0502020204030204" pitchFamily="34" charset="0"/>
              </a:rPr>
              <a:t>Gli </a:t>
            </a:r>
            <a:r>
              <a:rPr lang="it-IT" sz="1600" b="1" dirty="0">
                <a:latin typeface="Calibri" panose="020F0502020204030204" pitchFamily="34" charset="0"/>
                <a:cs typeface="Calibri" panose="020F0502020204030204" pitchFamily="34" charset="0"/>
              </a:rPr>
              <a:t>indicatori della crisi </a:t>
            </a:r>
            <a:r>
              <a:rPr lang="it-IT" sz="1600" dirty="0">
                <a:latin typeface="Calibri" panose="020F0502020204030204" pitchFamily="34" charset="0"/>
                <a:cs typeface="Calibri" panose="020F0502020204030204" pitchFamily="34" charset="0"/>
              </a:rPr>
              <a:t>s</a:t>
            </a:r>
            <a:r>
              <a:rPr lang="it-IT" sz="1600" i="0" u="none" strike="noStrike" dirty="0">
                <a:effectLst/>
                <a:latin typeface="Calibri" panose="020F0502020204030204" pitchFamily="34" charset="0"/>
                <a:cs typeface="Calibri" panose="020F0502020204030204" pitchFamily="34" charset="0"/>
              </a:rPr>
              <a:t>ono</a:t>
            </a:r>
            <a:r>
              <a:rPr lang="it-IT" sz="1600" b="1" i="0" u="none" strike="noStrike" dirty="0">
                <a:solidFill>
                  <a:srgbClr val="0070C0"/>
                </a:solidFill>
                <a:effectLst/>
                <a:latin typeface="Calibri" panose="020F0502020204030204" pitchFamily="34" charset="0"/>
                <a:cs typeface="Calibri" panose="020F0502020204030204" pitchFamily="34" charset="0"/>
              </a:rPr>
              <a:t> rilevabili</a:t>
            </a:r>
            <a:r>
              <a:rPr lang="it-IT" sz="1600" b="0" i="0" u="none" strike="noStrike" dirty="0">
                <a:solidFill>
                  <a:srgbClr val="434343"/>
                </a:solidFill>
                <a:effectLst/>
                <a:latin typeface="Calibri" panose="020F0502020204030204" pitchFamily="34" charset="0"/>
                <a:cs typeface="Calibri" panose="020F0502020204030204" pitchFamily="34" charset="0"/>
              </a:rPr>
              <a:t> </a:t>
            </a:r>
          </a:p>
          <a:p>
            <a:pPr marL="674688" indent="-285750" algn="just">
              <a:spcBef>
                <a:spcPts val="600"/>
              </a:spcBef>
              <a:buFont typeface=".Apple Color Emoji UI"/>
              <a:buChar char="▶️"/>
            </a:pPr>
            <a:r>
              <a:rPr lang="it-IT" sz="1600" b="0" i="0" u="none" strike="noStrike" dirty="0">
                <a:solidFill>
                  <a:srgbClr val="434343"/>
                </a:solidFill>
                <a:effectLst/>
                <a:latin typeface="Calibri" panose="020F0502020204030204" pitchFamily="34" charset="0"/>
                <a:cs typeface="Calibri" panose="020F0502020204030204" pitchFamily="34" charset="0"/>
              </a:rPr>
              <a:t>attraverso </a:t>
            </a:r>
            <a:r>
              <a:rPr lang="it-IT" sz="1600" b="1" i="0" u="none" strike="noStrike" dirty="0">
                <a:solidFill>
                  <a:srgbClr val="434343"/>
                </a:solidFill>
                <a:effectLst/>
                <a:latin typeface="Calibri" panose="020F0502020204030204" pitchFamily="34" charset="0"/>
                <a:cs typeface="Calibri" panose="020F0502020204030204" pitchFamily="34" charset="0"/>
              </a:rPr>
              <a:t>appositi </a:t>
            </a:r>
            <a:r>
              <a:rPr lang="it-IT" sz="1600" b="1" i="0" u="sng" strike="noStrike" dirty="0">
                <a:solidFill>
                  <a:srgbClr val="0070C0"/>
                </a:solidFill>
                <a:effectLst/>
                <a:latin typeface="Calibri" panose="020F0502020204030204" pitchFamily="34" charset="0"/>
                <a:cs typeface="Calibri" panose="020F0502020204030204" pitchFamily="34" charset="0"/>
              </a:rPr>
              <a:t>indici</a:t>
            </a:r>
            <a:r>
              <a:rPr lang="it-IT" sz="1600" b="1" i="0" u="none" strike="noStrike" dirty="0">
                <a:solidFill>
                  <a:srgbClr val="434343"/>
                </a:solidFill>
                <a:effectLst/>
                <a:latin typeface="Calibri" panose="020F0502020204030204" pitchFamily="34" charset="0"/>
                <a:cs typeface="Calibri" panose="020F0502020204030204" pitchFamily="34" charset="0"/>
              </a:rPr>
              <a:t> che diano evidenza della non sostenibilità dei debiti per almeno i </a:t>
            </a:r>
            <a:r>
              <a:rPr lang="it-IT" sz="1600" b="1" i="0" u="none" strike="noStrike" dirty="0">
                <a:solidFill>
                  <a:srgbClr val="0070C0"/>
                </a:solidFill>
                <a:effectLst/>
                <a:latin typeface="Calibri" panose="020F0502020204030204" pitchFamily="34" charset="0"/>
                <a:cs typeface="Calibri" panose="020F0502020204030204" pitchFamily="34" charset="0"/>
              </a:rPr>
              <a:t>sei mesi successivi </a:t>
            </a:r>
            <a:r>
              <a:rPr lang="it-IT" sz="1600" b="1" i="0" u="none" strike="noStrike" dirty="0">
                <a:solidFill>
                  <a:srgbClr val="434343"/>
                </a:solidFill>
                <a:effectLst/>
                <a:latin typeface="Calibri" panose="020F0502020204030204" pitchFamily="34" charset="0"/>
                <a:cs typeface="Calibri" panose="020F0502020204030204" pitchFamily="34" charset="0"/>
              </a:rPr>
              <a:t>e dell'assenza di prospettive di continuità aziendale per l'esercizio in corso </a:t>
            </a:r>
            <a:r>
              <a:rPr lang="it-IT" sz="1600" b="0" i="0" u="none" strike="noStrike" dirty="0">
                <a:solidFill>
                  <a:srgbClr val="434343"/>
                </a:solidFill>
                <a:effectLst/>
                <a:latin typeface="Calibri" panose="020F0502020204030204" pitchFamily="34" charset="0"/>
                <a:cs typeface="Calibri" panose="020F0502020204030204" pitchFamily="34" charset="0"/>
              </a:rPr>
              <a:t>o, </a:t>
            </a:r>
            <a:r>
              <a:rPr lang="it-IT" sz="1600" b="1" i="0" u="none" strike="noStrike" dirty="0">
                <a:solidFill>
                  <a:srgbClr val="434343"/>
                </a:solidFill>
                <a:effectLst/>
                <a:latin typeface="Calibri" panose="020F0502020204030204" pitchFamily="34" charset="0"/>
                <a:cs typeface="Calibri" panose="020F0502020204030204" pitchFamily="34" charset="0"/>
              </a:rPr>
              <a:t>quando la durata residua dell'esercizio al momento della valutazione e' inferiore a sei mesi, nei sei mesi successivi</a:t>
            </a:r>
            <a:r>
              <a:rPr lang="it-IT" sz="1600" b="0" i="0" u="none" strike="noStrike" dirty="0">
                <a:solidFill>
                  <a:srgbClr val="434343"/>
                </a:solidFill>
                <a:effectLst/>
                <a:latin typeface="Calibri" panose="020F0502020204030204" pitchFamily="34" charset="0"/>
                <a:cs typeface="Calibri" panose="020F0502020204030204" pitchFamily="34" charset="0"/>
              </a:rPr>
              <a:t>. </a:t>
            </a:r>
          </a:p>
          <a:p>
            <a:pPr marL="674688" indent="-285750" algn="just">
              <a:spcBef>
                <a:spcPts val="600"/>
              </a:spcBef>
              <a:buFont typeface=".Apple Color Emoji UI"/>
              <a:buChar char="▶️"/>
            </a:pPr>
            <a:r>
              <a:rPr lang="it-IT" sz="1600" b="0" i="0" u="none" strike="noStrike" dirty="0">
                <a:solidFill>
                  <a:srgbClr val="434343"/>
                </a:solidFill>
                <a:effectLst/>
                <a:latin typeface="Calibri" panose="020F0502020204030204" pitchFamily="34" charset="0"/>
                <a:cs typeface="Calibri" panose="020F0502020204030204" pitchFamily="34" charset="0"/>
              </a:rPr>
              <a:t>sono </a:t>
            </a:r>
            <a:r>
              <a:rPr lang="it-IT" sz="1600" b="1" i="0" u="sng" strike="noStrike" dirty="0">
                <a:solidFill>
                  <a:srgbClr val="0070C0"/>
                </a:solidFill>
                <a:effectLst/>
                <a:latin typeface="Calibri" panose="020F0502020204030204" pitchFamily="34" charset="0"/>
                <a:cs typeface="Calibri" panose="020F0502020204030204" pitchFamily="34" charset="0"/>
              </a:rPr>
              <a:t>indici</a:t>
            </a:r>
            <a:r>
              <a:rPr lang="it-IT" sz="1600" b="0" i="0" u="none" strike="noStrike" dirty="0">
                <a:solidFill>
                  <a:srgbClr val="434343"/>
                </a:solidFill>
                <a:effectLst/>
                <a:latin typeface="Calibri" panose="020F0502020204030204" pitchFamily="34" charset="0"/>
                <a:cs typeface="Calibri" panose="020F0502020204030204" pitchFamily="34" charset="0"/>
              </a:rPr>
              <a:t> significativi quelli che </a:t>
            </a:r>
          </a:p>
          <a:p>
            <a:pPr marL="982663" indent="-287338" algn="just">
              <a:spcBef>
                <a:spcPts val="600"/>
              </a:spcBef>
              <a:buFont typeface="Wingdings" pitchFamily="2" charset="2"/>
              <a:buChar char="Ø"/>
            </a:pPr>
            <a:r>
              <a:rPr lang="it-IT" sz="1600" b="0" i="0" u="none" strike="noStrike" dirty="0">
                <a:solidFill>
                  <a:srgbClr val="434343"/>
                </a:solidFill>
                <a:effectLst/>
                <a:latin typeface="Calibri" panose="020F0502020204030204" pitchFamily="34" charset="0"/>
                <a:cs typeface="Calibri" panose="020F0502020204030204" pitchFamily="34" charset="0"/>
              </a:rPr>
              <a:t>misurano la non </a:t>
            </a:r>
            <a:r>
              <a:rPr lang="it-IT" sz="1600" b="1" i="0" u="none" strike="noStrike" dirty="0">
                <a:solidFill>
                  <a:srgbClr val="434343"/>
                </a:solidFill>
                <a:effectLst/>
                <a:latin typeface="Calibri" panose="020F0502020204030204" pitchFamily="34" charset="0"/>
                <a:cs typeface="Calibri" panose="020F0502020204030204" pitchFamily="34" charset="0"/>
              </a:rPr>
              <a:t>sostenibilità degli oneri dell'indebitamento con i flussi di cassa che l'impresa e' in grado di generare </a:t>
            </a:r>
          </a:p>
          <a:p>
            <a:pPr marL="982663" indent="-287338" algn="just">
              <a:spcBef>
                <a:spcPts val="600"/>
              </a:spcBef>
              <a:buFont typeface="Wingdings" pitchFamily="2" charset="2"/>
              <a:buChar char="Ø"/>
            </a:pPr>
            <a:r>
              <a:rPr lang="it-IT" sz="1600" dirty="0">
                <a:solidFill>
                  <a:srgbClr val="434343"/>
                </a:solidFill>
                <a:latin typeface="Calibri" panose="020F0502020204030204" pitchFamily="34" charset="0"/>
                <a:cs typeface="Calibri" panose="020F0502020204030204" pitchFamily="34" charset="0"/>
              </a:rPr>
              <a:t>misurano</a:t>
            </a:r>
            <a:r>
              <a:rPr lang="it-IT" sz="1600" b="1" dirty="0">
                <a:solidFill>
                  <a:srgbClr val="434343"/>
                </a:solidFill>
                <a:latin typeface="Calibri" panose="020F0502020204030204" pitchFamily="34" charset="0"/>
                <a:cs typeface="Calibri" panose="020F0502020204030204" pitchFamily="34" charset="0"/>
              </a:rPr>
              <a:t> </a:t>
            </a:r>
            <a:r>
              <a:rPr lang="it-IT" sz="1600" b="1" i="0" u="none" strike="noStrike" dirty="0">
                <a:solidFill>
                  <a:srgbClr val="434343"/>
                </a:solidFill>
                <a:effectLst/>
                <a:latin typeface="Calibri" panose="020F0502020204030204" pitchFamily="34" charset="0"/>
                <a:cs typeface="Calibri" panose="020F0502020204030204" pitchFamily="34" charset="0"/>
              </a:rPr>
              <a:t>l'inadeguatezza dei mezzi propri rispetto a quelli di terzi</a:t>
            </a:r>
            <a:endParaRPr lang="it-IT" sz="1600" dirty="0">
              <a:solidFill>
                <a:srgbClr val="434343"/>
              </a:solidFill>
              <a:latin typeface="Calibri" panose="020F0502020204030204" pitchFamily="34" charset="0"/>
              <a:cs typeface="Calibri" panose="020F0502020204030204" pitchFamily="34" charset="0"/>
            </a:endParaRPr>
          </a:p>
        </p:txBody>
      </p:sp>
      <p:sp>
        <p:nvSpPr>
          <p:cNvPr id="3" name="Rettangolo con angoli arrotondati 2">
            <a:extLst>
              <a:ext uri="{FF2B5EF4-FFF2-40B4-BE49-F238E27FC236}">
                <a16:creationId xmlns:a16="http://schemas.microsoft.com/office/drawing/2014/main" id="{4D266903-F6BB-D77D-33DA-201895A6B7F1}"/>
              </a:ext>
            </a:extLst>
          </p:cNvPr>
          <p:cNvSpPr/>
          <p:nvPr/>
        </p:nvSpPr>
        <p:spPr>
          <a:xfrm>
            <a:off x="1092147" y="522986"/>
            <a:ext cx="10313997" cy="740229"/>
          </a:xfrm>
          <a:prstGeom prst="roundRect">
            <a:avLst/>
          </a:prstGeom>
          <a:solidFill>
            <a:schemeClr val="accent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bg1"/>
                </a:solidFill>
              </a:rPr>
              <a:t>Quali erano gli indicatori e gli indici della crisi ???</a:t>
            </a:r>
          </a:p>
        </p:txBody>
      </p:sp>
      <p:pic>
        <p:nvPicPr>
          <p:cNvPr id="6" name="Immagine 5">
            <a:extLst>
              <a:ext uri="{FF2B5EF4-FFF2-40B4-BE49-F238E27FC236}">
                <a16:creationId xmlns:a16="http://schemas.microsoft.com/office/drawing/2014/main" id="{19D28AD8-D22B-D1F4-C99D-98D7FAB25CDD}"/>
              </a:ext>
            </a:extLst>
          </p:cNvPr>
          <p:cNvPicPr>
            <a:picLocks noChangeAspect="1"/>
          </p:cNvPicPr>
          <p:nvPr/>
        </p:nvPicPr>
        <p:blipFill>
          <a:blip r:embed="rId3"/>
          <a:stretch>
            <a:fillRect/>
          </a:stretch>
        </p:blipFill>
        <p:spPr>
          <a:xfrm>
            <a:off x="0" y="522986"/>
            <a:ext cx="879646" cy="488062"/>
          </a:xfrm>
          <a:prstGeom prst="rect">
            <a:avLst/>
          </a:prstGeom>
        </p:spPr>
      </p:pic>
    </p:spTree>
    <p:extLst>
      <p:ext uri="{BB962C8B-B14F-4D97-AF65-F5344CB8AC3E}">
        <p14:creationId xmlns:p14="http://schemas.microsoft.com/office/powerpoint/2010/main" val="2543435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id="{4D266903-F6BB-D77D-33DA-201895A6B7F1}"/>
              </a:ext>
            </a:extLst>
          </p:cNvPr>
          <p:cNvSpPr/>
          <p:nvPr/>
        </p:nvSpPr>
        <p:spPr>
          <a:xfrm>
            <a:off x="1112695" y="677099"/>
            <a:ext cx="10313997" cy="740229"/>
          </a:xfrm>
          <a:prstGeom prst="roundRect">
            <a:avLst/>
          </a:prstGeom>
          <a:solidFill>
            <a:schemeClr val="accent2">
              <a:lumMod val="75000"/>
            </a:schemeClr>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bg1"/>
                </a:solidFill>
              </a:rPr>
              <a:t>Come erano indicati questi segnali nella precedente normativa ???</a:t>
            </a:r>
          </a:p>
        </p:txBody>
      </p:sp>
      <p:sp>
        <p:nvSpPr>
          <p:cNvPr id="4" name="CasellaDiTesto 3">
            <a:extLst>
              <a:ext uri="{FF2B5EF4-FFF2-40B4-BE49-F238E27FC236}">
                <a16:creationId xmlns:a16="http://schemas.microsoft.com/office/drawing/2014/main" id="{7617670C-2BD8-7310-F83C-8527210D1C84}"/>
              </a:ext>
            </a:extLst>
          </p:cNvPr>
          <p:cNvSpPr txBox="1"/>
          <p:nvPr/>
        </p:nvSpPr>
        <p:spPr>
          <a:xfrm>
            <a:off x="1275168" y="1720840"/>
            <a:ext cx="9989050" cy="4308872"/>
          </a:xfrm>
          <a:prstGeom prst="rect">
            <a:avLst/>
          </a:prstGeom>
          <a:noFill/>
        </p:spPr>
        <p:txBody>
          <a:bodyPr wrap="square">
            <a:spAutoFit/>
          </a:bodyPr>
          <a:lstStyle/>
          <a:p>
            <a:pPr algn="l">
              <a:spcBef>
                <a:spcPts val="600"/>
              </a:spcBef>
            </a:pPr>
            <a:r>
              <a:rPr lang="it-IT" b="1" i="0" u="none" strike="noStrike" dirty="0">
                <a:solidFill>
                  <a:srgbClr val="C00000"/>
                </a:solidFill>
                <a:effectLst/>
                <a:latin typeface="Corbel" panose="020B0503020204020204" pitchFamily="34" charset="0"/>
              </a:rPr>
              <a:t>Art. 24 Tempestività dell'iniziativa</a:t>
            </a:r>
            <a:endParaRPr lang="it-IT" b="0" i="1" u="none" strike="noStrike" dirty="0">
              <a:solidFill>
                <a:srgbClr val="C00000"/>
              </a:solidFill>
              <a:effectLst/>
              <a:latin typeface="Arial" panose="020B0604020202020204" pitchFamily="34" charset="0"/>
            </a:endParaRPr>
          </a:p>
          <a:p>
            <a:pPr algn="l">
              <a:spcBef>
                <a:spcPts val="600"/>
              </a:spcBef>
            </a:pPr>
            <a:r>
              <a:rPr lang="it-IT" b="0" i="1" u="none" strike="noStrike" dirty="0">
                <a:solidFill>
                  <a:srgbClr val="0070C0"/>
                </a:solidFill>
                <a:effectLst/>
                <a:latin typeface="Corbel" panose="020B0503020204020204" pitchFamily="34" charset="0"/>
              </a:rPr>
              <a:t>Testo previgente e superato dalla attuale normativa</a:t>
            </a:r>
            <a:endParaRPr lang="it-IT" b="0" i="0" u="none" strike="noStrike" dirty="0">
              <a:solidFill>
                <a:srgbClr val="0070C0"/>
              </a:solidFill>
              <a:effectLst/>
              <a:latin typeface="Corbel" panose="020B0503020204020204" pitchFamily="34" charset="0"/>
            </a:endParaRPr>
          </a:p>
          <a:p>
            <a:pPr algn="just">
              <a:spcBef>
                <a:spcPts val="600"/>
              </a:spcBef>
            </a:pPr>
            <a:endParaRPr lang="it-IT" sz="1000" b="0" i="0" u="none" strike="noStrike" dirty="0">
              <a:solidFill>
                <a:srgbClr val="434343"/>
              </a:solidFill>
              <a:effectLst/>
              <a:latin typeface="Arial" panose="020B0604020202020204" pitchFamily="34" charset="0"/>
            </a:endParaRPr>
          </a:p>
          <a:p>
            <a:pPr algn="just">
              <a:spcBef>
                <a:spcPts val="600"/>
              </a:spcBef>
            </a:pPr>
            <a:r>
              <a:rPr lang="it-IT" b="0" i="0" u="none" strike="noStrike" dirty="0">
                <a:solidFill>
                  <a:srgbClr val="434343"/>
                </a:solidFill>
                <a:effectLst/>
                <a:latin typeface="Arial" panose="020B0604020202020204" pitchFamily="34" charset="0"/>
              </a:rPr>
              <a:t>1. Ai fini dell'applicazione delle </a:t>
            </a:r>
            <a:r>
              <a:rPr lang="it-IT" b="1" i="0" u="none" strike="noStrike" dirty="0">
                <a:solidFill>
                  <a:srgbClr val="0070C0"/>
                </a:solidFill>
                <a:effectLst/>
                <a:latin typeface="Arial" panose="020B0604020202020204" pitchFamily="34" charset="0"/>
              </a:rPr>
              <a:t>misure premiali </a:t>
            </a:r>
            <a:r>
              <a:rPr lang="it-IT" b="0" i="0" u="none" strike="noStrike" dirty="0">
                <a:solidFill>
                  <a:srgbClr val="434343"/>
                </a:solidFill>
                <a:effectLst/>
                <a:latin typeface="Arial" panose="020B0604020202020204" pitchFamily="34" charset="0"/>
              </a:rPr>
              <a:t>di cui all'articolo 25, l'iniziativa del debitore volta a prevenire l'aggravarsi della crisi </a:t>
            </a:r>
            <a:r>
              <a:rPr lang="it-IT" b="1" i="0" u="sng" strike="noStrike" dirty="0">
                <a:solidFill>
                  <a:srgbClr val="434343"/>
                </a:solidFill>
                <a:effectLst/>
                <a:latin typeface="Arial" panose="020B0604020202020204" pitchFamily="34" charset="0"/>
              </a:rPr>
              <a:t>non e' tempestiva</a:t>
            </a:r>
            <a:r>
              <a:rPr lang="it-IT" b="1" i="0" strike="noStrike" dirty="0">
                <a:solidFill>
                  <a:srgbClr val="434343"/>
                </a:solidFill>
                <a:effectLst/>
                <a:latin typeface="Arial" panose="020B0604020202020204" pitchFamily="34" charset="0"/>
              </a:rPr>
              <a:t> </a:t>
            </a:r>
            <a:r>
              <a:rPr lang="it-IT" b="0" i="0" u="none" strike="noStrike" dirty="0">
                <a:solidFill>
                  <a:srgbClr val="434343"/>
                </a:solidFill>
                <a:effectLst/>
                <a:latin typeface="Arial" panose="020B0604020202020204" pitchFamily="34" charset="0"/>
              </a:rPr>
              <a:t>se egli propone una domanda di accesso ad una delle procedure regolate dal presente codice </a:t>
            </a:r>
            <a:r>
              <a:rPr lang="it-IT" b="1" i="0" u="none" strike="noStrike" dirty="0">
                <a:solidFill>
                  <a:srgbClr val="434343"/>
                </a:solidFill>
                <a:effectLst/>
                <a:latin typeface="Arial" panose="020B0604020202020204" pitchFamily="34" charset="0"/>
              </a:rPr>
              <a:t>oltre il termine di sei mesi</a:t>
            </a:r>
            <a:r>
              <a:rPr lang="it-IT" b="0" i="0" u="none" strike="noStrike" dirty="0">
                <a:solidFill>
                  <a:srgbClr val="434343"/>
                </a:solidFill>
                <a:effectLst/>
                <a:latin typeface="Arial" panose="020B0604020202020204" pitchFamily="34" charset="0"/>
              </a:rPr>
              <a:t>, ovvero l'istanza di cui all'articolo 19 oltre il termine di tre mesi, a decorrere da quando si verifica, alternativamente: </a:t>
            </a:r>
          </a:p>
          <a:p>
            <a:pPr marL="357188" indent="-276225" algn="just">
              <a:spcBef>
                <a:spcPts val="600"/>
              </a:spcBef>
            </a:pPr>
            <a:r>
              <a:rPr lang="it-IT" b="0" i="0" u="none" strike="noStrike" dirty="0">
                <a:solidFill>
                  <a:srgbClr val="434343"/>
                </a:solidFill>
                <a:effectLst/>
                <a:latin typeface="Arial" panose="020B0604020202020204" pitchFamily="34" charset="0"/>
              </a:rPr>
              <a:t>a) l'esistenza di </a:t>
            </a:r>
            <a:r>
              <a:rPr lang="it-IT" b="1" i="0" u="none" strike="noStrike" dirty="0">
                <a:solidFill>
                  <a:srgbClr val="0070C0"/>
                </a:solidFill>
                <a:effectLst/>
                <a:latin typeface="Arial" panose="020B0604020202020204" pitchFamily="34" charset="0"/>
              </a:rPr>
              <a:t>debiti per </a:t>
            </a:r>
            <a:r>
              <a:rPr lang="it-IT" b="1" i="0" u="sng" strike="noStrike" dirty="0">
                <a:solidFill>
                  <a:srgbClr val="0070C0"/>
                </a:solidFill>
                <a:effectLst/>
                <a:latin typeface="Arial" panose="020B0604020202020204" pitchFamily="34" charset="0"/>
              </a:rPr>
              <a:t>retribuzioni</a:t>
            </a:r>
            <a:r>
              <a:rPr lang="it-IT" b="0" i="0" u="none" strike="noStrike" dirty="0">
                <a:solidFill>
                  <a:srgbClr val="0070C0"/>
                </a:solidFill>
                <a:effectLst/>
                <a:latin typeface="Arial" panose="020B0604020202020204" pitchFamily="34" charset="0"/>
              </a:rPr>
              <a:t> </a:t>
            </a:r>
            <a:r>
              <a:rPr lang="it-IT" b="0" i="0" u="none" strike="noStrike" dirty="0">
                <a:solidFill>
                  <a:srgbClr val="434343"/>
                </a:solidFill>
                <a:effectLst/>
                <a:latin typeface="Arial" panose="020B0604020202020204" pitchFamily="34" charset="0"/>
              </a:rPr>
              <a:t>scaduti da almeno </a:t>
            </a:r>
            <a:r>
              <a:rPr lang="it-IT" b="1" i="0" u="none" strike="noStrike" dirty="0">
                <a:solidFill>
                  <a:srgbClr val="0070C0"/>
                </a:solidFill>
                <a:effectLst/>
                <a:latin typeface="Arial" panose="020B0604020202020204" pitchFamily="34" charset="0"/>
              </a:rPr>
              <a:t>sessanta giorni </a:t>
            </a:r>
            <a:r>
              <a:rPr lang="it-IT" b="0" i="0" u="none" strike="noStrike" dirty="0">
                <a:solidFill>
                  <a:srgbClr val="434343"/>
                </a:solidFill>
                <a:effectLst/>
                <a:latin typeface="Arial" panose="020B0604020202020204" pitchFamily="34" charset="0"/>
              </a:rPr>
              <a:t>per un ammontare pari ad oltre la metà dell'ammontare complessivo mensile delle retribuzioni; </a:t>
            </a:r>
          </a:p>
          <a:p>
            <a:pPr marL="357188" indent="-276225" algn="just">
              <a:spcBef>
                <a:spcPts val="600"/>
              </a:spcBef>
            </a:pPr>
            <a:r>
              <a:rPr lang="it-IT" b="0" i="0" u="none" strike="noStrike" dirty="0">
                <a:solidFill>
                  <a:srgbClr val="434343"/>
                </a:solidFill>
                <a:effectLst/>
                <a:latin typeface="Arial" panose="020B0604020202020204" pitchFamily="34" charset="0"/>
              </a:rPr>
              <a:t>b) l'esistenza di </a:t>
            </a:r>
            <a:r>
              <a:rPr lang="it-IT" b="1" i="0" u="none" strike="noStrike" dirty="0">
                <a:solidFill>
                  <a:srgbClr val="0070C0"/>
                </a:solidFill>
                <a:effectLst/>
                <a:latin typeface="Arial" panose="020B0604020202020204" pitchFamily="34" charset="0"/>
              </a:rPr>
              <a:t>debiti verso </a:t>
            </a:r>
            <a:r>
              <a:rPr lang="it-IT" b="1" i="0" u="sng" strike="noStrike" dirty="0">
                <a:solidFill>
                  <a:srgbClr val="0070C0"/>
                </a:solidFill>
                <a:effectLst/>
                <a:latin typeface="Arial" panose="020B0604020202020204" pitchFamily="34" charset="0"/>
              </a:rPr>
              <a:t>fornitori</a:t>
            </a:r>
            <a:r>
              <a:rPr lang="it-IT" b="1" i="0" u="none" strike="noStrike" dirty="0">
                <a:solidFill>
                  <a:srgbClr val="0070C0"/>
                </a:solidFill>
                <a:effectLst/>
                <a:latin typeface="Arial" panose="020B0604020202020204" pitchFamily="34" charset="0"/>
              </a:rPr>
              <a:t> </a:t>
            </a:r>
            <a:r>
              <a:rPr lang="it-IT" b="0" i="0" u="none" strike="noStrike" dirty="0">
                <a:solidFill>
                  <a:srgbClr val="434343"/>
                </a:solidFill>
                <a:effectLst/>
                <a:latin typeface="Arial" panose="020B0604020202020204" pitchFamily="34" charset="0"/>
              </a:rPr>
              <a:t>scaduti da almeno </a:t>
            </a:r>
            <a:r>
              <a:rPr lang="it-IT" b="1" i="0" u="none" strike="noStrike" dirty="0">
                <a:solidFill>
                  <a:srgbClr val="0070C0"/>
                </a:solidFill>
                <a:effectLst/>
                <a:latin typeface="Arial" panose="020B0604020202020204" pitchFamily="34" charset="0"/>
              </a:rPr>
              <a:t>centoventi giorni </a:t>
            </a:r>
            <a:r>
              <a:rPr lang="it-IT" b="0" i="0" u="none" strike="noStrike" dirty="0">
                <a:solidFill>
                  <a:srgbClr val="434343"/>
                </a:solidFill>
                <a:effectLst/>
                <a:latin typeface="Arial" panose="020B0604020202020204" pitchFamily="34" charset="0"/>
              </a:rPr>
              <a:t>per un ammontare superiore a quello dei debiti non scaduti; </a:t>
            </a:r>
          </a:p>
          <a:p>
            <a:pPr marL="357188" indent="-276225" algn="just">
              <a:spcBef>
                <a:spcPts val="600"/>
              </a:spcBef>
            </a:pPr>
            <a:r>
              <a:rPr lang="it-IT" b="0" i="0" u="none" strike="noStrike" dirty="0">
                <a:solidFill>
                  <a:srgbClr val="434343"/>
                </a:solidFill>
                <a:effectLst/>
                <a:latin typeface="Arial" panose="020B0604020202020204" pitchFamily="34" charset="0"/>
              </a:rPr>
              <a:t>c) il superamento, nell'</a:t>
            </a:r>
            <a:r>
              <a:rPr lang="it-IT" b="1" i="0" u="none" strike="noStrike" dirty="0">
                <a:solidFill>
                  <a:srgbClr val="434343"/>
                </a:solidFill>
                <a:effectLst/>
                <a:latin typeface="Arial" panose="020B0604020202020204" pitchFamily="34" charset="0"/>
              </a:rPr>
              <a:t>ultimo bilancio approvato</a:t>
            </a:r>
            <a:r>
              <a:rPr lang="it-IT" b="0" i="0" u="none" strike="noStrike" dirty="0">
                <a:solidFill>
                  <a:srgbClr val="434343"/>
                </a:solidFill>
                <a:effectLst/>
                <a:latin typeface="Arial" panose="020B0604020202020204" pitchFamily="34" charset="0"/>
              </a:rPr>
              <a:t>, o comunque per </a:t>
            </a:r>
            <a:r>
              <a:rPr lang="it-IT" b="1" i="0" u="none" strike="noStrike" dirty="0">
                <a:solidFill>
                  <a:srgbClr val="434343"/>
                </a:solidFill>
                <a:effectLst/>
                <a:latin typeface="Arial" panose="020B0604020202020204" pitchFamily="34" charset="0"/>
              </a:rPr>
              <a:t>oltre tre mesi</a:t>
            </a:r>
            <a:r>
              <a:rPr lang="it-IT" b="0" i="0" u="none" strike="noStrike" dirty="0">
                <a:solidFill>
                  <a:srgbClr val="434343"/>
                </a:solidFill>
                <a:effectLst/>
                <a:latin typeface="Arial" panose="020B0604020202020204" pitchFamily="34" charset="0"/>
              </a:rPr>
              <a:t>, degli </a:t>
            </a:r>
            <a:r>
              <a:rPr lang="it-IT" b="1" i="0" u="sng" strike="noStrike" dirty="0">
                <a:solidFill>
                  <a:srgbClr val="0070C0"/>
                </a:solidFill>
                <a:effectLst/>
                <a:latin typeface="Arial" panose="020B0604020202020204" pitchFamily="34" charset="0"/>
              </a:rPr>
              <a:t>indici elaborati</a:t>
            </a:r>
            <a:r>
              <a:rPr lang="it-IT" b="1" i="0" u="none" strike="noStrike" dirty="0">
                <a:solidFill>
                  <a:srgbClr val="434343"/>
                </a:solidFill>
                <a:effectLst/>
                <a:latin typeface="Arial" panose="020B0604020202020204" pitchFamily="34" charset="0"/>
              </a:rPr>
              <a:t> ai sensi dell'articolo 13, commi 2 e 3</a:t>
            </a:r>
            <a:r>
              <a:rPr lang="it-IT" b="0" i="0" u="none" strike="noStrike" dirty="0">
                <a:solidFill>
                  <a:srgbClr val="434343"/>
                </a:solidFill>
                <a:effectLst/>
                <a:latin typeface="Arial" panose="020B0604020202020204" pitchFamily="34" charset="0"/>
              </a:rPr>
              <a:t>.</a:t>
            </a:r>
          </a:p>
        </p:txBody>
      </p:sp>
      <p:sp>
        <p:nvSpPr>
          <p:cNvPr id="2" name="CasellaDiTesto 1">
            <a:extLst>
              <a:ext uri="{FF2B5EF4-FFF2-40B4-BE49-F238E27FC236}">
                <a16:creationId xmlns:a16="http://schemas.microsoft.com/office/drawing/2014/main" id="{02818649-08D4-4D36-6C61-5F24E7EA4F16}"/>
              </a:ext>
            </a:extLst>
          </p:cNvPr>
          <p:cNvSpPr txBox="1"/>
          <p:nvPr/>
        </p:nvSpPr>
        <p:spPr>
          <a:xfrm>
            <a:off x="415045" y="4171308"/>
            <a:ext cx="752129"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it-IT" b="1" dirty="0">
                <a:solidFill>
                  <a:srgbClr val="0070C0"/>
                </a:solidFill>
              </a:rPr>
              <a:t>60 gg</a:t>
            </a:r>
          </a:p>
        </p:txBody>
      </p:sp>
      <p:sp>
        <p:nvSpPr>
          <p:cNvPr id="5" name="CasellaDiTesto 4">
            <a:extLst>
              <a:ext uri="{FF2B5EF4-FFF2-40B4-BE49-F238E27FC236}">
                <a16:creationId xmlns:a16="http://schemas.microsoft.com/office/drawing/2014/main" id="{040347AB-3A22-912F-842D-9349F13D386C}"/>
              </a:ext>
            </a:extLst>
          </p:cNvPr>
          <p:cNvSpPr txBox="1"/>
          <p:nvPr/>
        </p:nvSpPr>
        <p:spPr>
          <a:xfrm>
            <a:off x="288407" y="4693578"/>
            <a:ext cx="878767" cy="3693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r>
              <a:rPr lang="it-IT" b="1" dirty="0">
                <a:solidFill>
                  <a:srgbClr val="0070C0"/>
                </a:solidFill>
              </a:rPr>
              <a:t>120 gg</a:t>
            </a:r>
          </a:p>
        </p:txBody>
      </p:sp>
      <p:pic>
        <p:nvPicPr>
          <p:cNvPr id="6" name="Immagine 5">
            <a:extLst>
              <a:ext uri="{FF2B5EF4-FFF2-40B4-BE49-F238E27FC236}">
                <a16:creationId xmlns:a16="http://schemas.microsoft.com/office/drawing/2014/main" id="{445E2EC1-A637-C2B5-262B-EAA6F8792211}"/>
              </a:ext>
            </a:extLst>
          </p:cNvPr>
          <p:cNvPicPr>
            <a:picLocks noChangeAspect="1"/>
          </p:cNvPicPr>
          <p:nvPr/>
        </p:nvPicPr>
        <p:blipFill>
          <a:blip r:embed="rId2"/>
          <a:stretch>
            <a:fillRect/>
          </a:stretch>
        </p:blipFill>
        <p:spPr>
          <a:xfrm>
            <a:off x="109078" y="189037"/>
            <a:ext cx="879646" cy="488062"/>
          </a:xfrm>
          <a:prstGeom prst="rect">
            <a:avLst/>
          </a:prstGeom>
        </p:spPr>
      </p:pic>
      <p:pic>
        <p:nvPicPr>
          <p:cNvPr id="8" name="Immagine 7">
            <a:extLst>
              <a:ext uri="{FF2B5EF4-FFF2-40B4-BE49-F238E27FC236}">
                <a16:creationId xmlns:a16="http://schemas.microsoft.com/office/drawing/2014/main" id="{D37142AF-BDE6-F926-6729-672D88B5E780}"/>
              </a:ext>
            </a:extLst>
          </p:cNvPr>
          <p:cNvPicPr>
            <a:picLocks noChangeAspect="1"/>
          </p:cNvPicPr>
          <p:nvPr/>
        </p:nvPicPr>
        <p:blipFill>
          <a:blip r:embed="rId3"/>
          <a:stretch>
            <a:fillRect/>
          </a:stretch>
        </p:blipFill>
        <p:spPr>
          <a:xfrm>
            <a:off x="0" y="2662466"/>
            <a:ext cx="1167617" cy="1167617"/>
          </a:xfrm>
          <a:prstGeom prst="rect">
            <a:avLst/>
          </a:prstGeom>
        </p:spPr>
      </p:pic>
    </p:spTree>
    <p:extLst>
      <p:ext uri="{BB962C8B-B14F-4D97-AF65-F5344CB8AC3E}">
        <p14:creationId xmlns:p14="http://schemas.microsoft.com/office/powerpoint/2010/main" val="3513624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21" descr="Immagine che contiene testo&#10;&#10;Descrizione generata automaticamente">
            <a:extLst>
              <a:ext uri="{FF2B5EF4-FFF2-40B4-BE49-F238E27FC236}">
                <a16:creationId xmlns:a16="http://schemas.microsoft.com/office/drawing/2014/main" id="{B692C25B-C3DD-9C69-3096-B3C963E258EA}"/>
              </a:ext>
            </a:extLst>
          </p:cNvPr>
          <p:cNvPicPr>
            <a:picLocks noChangeAspect="1"/>
          </p:cNvPicPr>
          <p:nvPr/>
        </p:nvPicPr>
        <p:blipFill>
          <a:blip r:embed="rId2"/>
          <a:stretch>
            <a:fillRect/>
          </a:stretch>
        </p:blipFill>
        <p:spPr>
          <a:xfrm>
            <a:off x="10874144" y="112916"/>
            <a:ext cx="995385" cy="1178999"/>
          </a:xfrm>
          <a:prstGeom prst="rect">
            <a:avLst/>
          </a:prstGeom>
        </p:spPr>
      </p:pic>
      <p:pic>
        <p:nvPicPr>
          <p:cNvPr id="15" name="Immagine 14">
            <a:extLst>
              <a:ext uri="{FF2B5EF4-FFF2-40B4-BE49-F238E27FC236}">
                <a16:creationId xmlns:a16="http://schemas.microsoft.com/office/drawing/2014/main" id="{36023DC4-8FC9-FBF9-D0FD-7203D02C83B9}"/>
              </a:ext>
            </a:extLst>
          </p:cNvPr>
          <p:cNvPicPr>
            <a:picLocks noChangeAspect="1"/>
          </p:cNvPicPr>
          <p:nvPr/>
        </p:nvPicPr>
        <p:blipFill>
          <a:blip r:embed="rId3"/>
          <a:stretch>
            <a:fillRect/>
          </a:stretch>
        </p:blipFill>
        <p:spPr>
          <a:xfrm>
            <a:off x="88850" y="5383061"/>
            <a:ext cx="2597897" cy="1041399"/>
          </a:xfrm>
          <a:prstGeom prst="rect">
            <a:avLst/>
          </a:prstGeom>
        </p:spPr>
      </p:pic>
      <p:pic>
        <p:nvPicPr>
          <p:cNvPr id="23" name="Immagine 22" descr="Immagine che contiene testo, edificio, finestra&#10;&#10;Descrizione generata automaticamente">
            <a:extLst>
              <a:ext uri="{FF2B5EF4-FFF2-40B4-BE49-F238E27FC236}">
                <a16:creationId xmlns:a16="http://schemas.microsoft.com/office/drawing/2014/main" id="{8A5077E5-DF27-8B1B-9849-5637E1115705}"/>
              </a:ext>
            </a:extLst>
          </p:cNvPr>
          <p:cNvPicPr>
            <a:picLocks noChangeAspect="1"/>
          </p:cNvPicPr>
          <p:nvPr/>
        </p:nvPicPr>
        <p:blipFill>
          <a:blip r:embed="rId4"/>
          <a:stretch>
            <a:fillRect/>
          </a:stretch>
        </p:blipFill>
        <p:spPr>
          <a:xfrm>
            <a:off x="871394" y="3638671"/>
            <a:ext cx="2047262" cy="1359860"/>
          </a:xfrm>
          <a:prstGeom prst="rect">
            <a:avLst/>
          </a:prstGeom>
        </p:spPr>
      </p:pic>
      <p:pic>
        <p:nvPicPr>
          <p:cNvPr id="17" name="Immagine 16">
            <a:extLst>
              <a:ext uri="{FF2B5EF4-FFF2-40B4-BE49-F238E27FC236}">
                <a16:creationId xmlns:a16="http://schemas.microsoft.com/office/drawing/2014/main" id="{B3A6C576-E25F-9FF5-3AED-84EA6AB886BC}"/>
              </a:ext>
            </a:extLst>
          </p:cNvPr>
          <p:cNvPicPr>
            <a:picLocks noChangeAspect="1"/>
          </p:cNvPicPr>
          <p:nvPr/>
        </p:nvPicPr>
        <p:blipFill>
          <a:blip r:embed="rId5"/>
          <a:stretch>
            <a:fillRect/>
          </a:stretch>
        </p:blipFill>
        <p:spPr>
          <a:xfrm>
            <a:off x="1110789" y="2169211"/>
            <a:ext cx="1492298" cy="1492298"/>
          </a:xfrm>
          <a:prstGeom prst="rect">
            <a:avLst/>
          </a:prstGeom>
        </p:spPr>
      </p:pic>
      <p:sp>
        <p:nvSpPr>
          <p:cNvPr id="6" name="Rettangolo con angoli arrotondati 5">
            <a:extLst>
              <a:ext uri="{FF2B5EF4-FFF2-40B4-BE49-F238E27FC236}">
                <a16:creationId xmlns:a16="http://schemas.microsoft.com/office/drawing/2014/main" id="{51843435-7BD0-1561-F951-88749B891C17}"/>
              </a:ext>
            </a:extLst>
          </p:cNvPr>
          <p:cNvSpPr/>
          <p:nvPr/>
        </p:nvSpPr>
        <p:spPr>
          <a:xfrm>
            <a:off x="2868460" y="973441"/>
            <a:ext cx="8572499" cy="1102291"/>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60363" indent="-298450" algn="just"/>
            <a:r>
              <a:rPr lang="it-IT" sz="20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a) l'esistenza di </a:t>
            </a:r>
            <a:r>
              <a:rPr lang="it-IT" sz="2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debiti per </a:t>
            </a:r>
            <a:r>
              <a:rPr lang="it-IT" sz="2000" b="1" u="sng" dirty="0">
                <a:solidFill>
                  <a:srgbClr val="C00000"/>
                </a:solidFill>
                <a:effectLst/>
                <a:highlight>
                  <a:srgbClr val="FFFF00"/>
                </a:highlight>
                <a:latin typeface="Arial Rounded MT Bold" panose="020F0704030504030204" pitchFamily="34" charset="77"/>
                <a:ea typeface="Times New Roman" panose="02020603050405020304" pitchFamily="18" charset="0"/>
                <a:cs typeface="Times New Roman" panose="02020603050405020304" pitchFamily="18" charset="0"/>
              </a:rPr>
              <a:t>retribuzioni</a:t>
            </a:r>
            <a:r>
              <a:rPr lang="it-IT" sz="2000" b="1" dirty="0">
                <a:solidFill>
                  <a:srgbClr val="C00000"/>
                </a:solidFill>
                <a:effectLst/>
                <a:latin typeface="Arial Rounded MT Bold" panose="020F0704030504030204" pitchFamily="34" charset="77"/>
                <a:ea typeface="Times New Roman" panose="02020603050405020304" pitchFamily="18" charset="0"/>
                <a:cs typeface="Times New Roman" panose="02020603050405020304" pitchFamily="18" charset="0"/>
              </a:rPr>
              <a:t> scaduti da almeno </a:t>
            </a:r>
            <a:r>
              <a:rPr lang="it-IT" sz="2000" b="1" u="sng" dirty="0">
                <a:solidFill>
                  <a:srgbClr val="C00000"/>
                </a:solidFill>
                <a:effectLst/>
                <a:latin typeface="Arial Rounded MT Bold" panose="020F0704030504030204" pitchFamily="34" charset="77"/>
                <a:ea typeface="Times New Roman" panose="02020603050405020304" pitchFamily="18" charset="0"/>
                <a:cs typeface="Times New Roman" panose="02020603050405020304" pitchFamily="18" charset="0"/>
              </a:rPr>
              <a:t>trenta giorni</a:t>
            </a:r>
            <a:r>
              <a:rPr lang="it-IT" sz="2000" b="1" dirty="0">
                <a:solidFill>
                  <a:srgbClr val="C00000"/>
                </a:solidFill>
                <a:effectLst/>
                <a:latin typeface="Arial Rounded MT Bold" panose="020F0704030504030204" pitchFamily="34" charset="77"/>
                <a:ea typeface="Times New Roman" panose="02020603050405020304" pitchFamily="18" charset="0"/>
                <a:cs typeface="Times New Roman" panose="02020603050405020304" pitchFamily="18" charset="0"/>
              </a:rPr>
              <a:t> </a:t>
            </a:r>
            <a:r>
              <a:rPr lang="it-IT" sz="20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pari a oltre la </a:t>
            </a:r>
            <a:r>
              <a:rPr lang="it-IT" sz="2000" b="1" u="sng"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metà</a:t>
            </a:r>
            <a:r>
              <a:rPr lang="it-IT" sz="20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dell'ammontare complessivo mensile delle retribuzioni</a:t>
            </a:r>
            <a:endParaRPr lang="it-IT" sz="2000" dirty="0">
              <a:solidFill>
                <a:srgbClr val="C00000"/>
              </a:solidFill>
            </a:endParaRPr>
          </a:p>
        </p:txBody>
      </p:sp>
      <p:sp>
        <p:nvSpPr>
          <p:cNvPr id="7" name="Rettangolo con angoli arrotondati 6">
            <a:extLst>
              <a:ext uri="{FF2B5EF4-FFF2-40B4-BE49-F238E27FC236}">
                <a16:creationId xmlns:a16="http://schemas.microsoft.com/office/drawing/2014/main" id="{05AB8A52-8368-58F2-E522-6BDBE75A3C57}"/>
              </a:ext>
            </a:extLst>
          </p:cNvPr>
          <p:cNvSpPr/>
          <p:nvPr/>
        </p:nvSpPr>
        <p:spPr>
          <a:xfrm>
            <a:off x="2839890" y="2331265"/>
            <a:ext cx="8601070" cy="94571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09575" indent="-409575" algn="just"/>
            <a:r>
              <a:rPr lang="it-IT" sz="24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b) l'esistenza di </a:t>
            </a:r>
            <a:r>
              <a:rPr lang="it-IT" sz="2400" b="1"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debiti verso </a:t>
            </a:r>
            <a:r>
              <a:rPr lang="it-IT" sz="2400" b="1" dirty="0">
                <a:solidFill>
                  <a:schemeClr val="accent2">
                    <a:lumMod val="75000"/>
                  </a:schemeClr>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fornitori</a:t>
            </a:r>
            <a:r>
              <a:rPr lang="it-IT" sz="24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2400" b="1"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scaduti da almeno </a:t>
            </a:r>
            <a:r>
              <a:rPr lang="it-IT" sz="2400" b="1" u="sng"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novanta giorni</a:t>
            </a:r>
            <a:r>
              <a:rPr lang="it-IT" sz="2400" b="1"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24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di ammontare </a:t>
            </a:r>
            <a:r>
              <a:rPr lang="it-IT" sz="2400" b="1"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superiore</a:t>
            </a:r>
            <a:r>
              <a:rPr lang="it-IT" sz="24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a quello dei </a:t>
            </a:r>
            <a:r>
              <a:rPr lang="it-IT" sz="2400" b="1"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debiti non scaduti</a:t>
            </a:r>
            <a:endParaRPr lang="it-IT" sz="2400" b="1" dirty="0">
              <a:solidFill>
                <a:schemeClr val="accent2">
                  <a:lumMod val="75000"/>
                </a:schemeClr>
              </a:solidFill>
            </a:endParaRPr>
          </a:p>
        </p:txBody>
      </p:sp>
      <p:sp>
        <p:nvSpPr>
          <p:cNvPr id="8" name="Rettangolo con angoli arrotondati 7">
            <a:extLst>
              <a:ext uri="{FF2B5EF4-FFF2-40B4-BE49-F238E27FC236}">
                <a16:creationId xmlns:a16="http://schemas.microsoft.com/office/drawing/2014/main" id="{17DF266E-90F2-1E9E-0E0C-1C3D04491799}"/>
              </a:ext>
            </a:extLst>
          </p:cNvPr>
          <p:cNvSpPr/>
          <p:nvPr/>
        </p:nvSpPr>
        <p:spPr>
          <a:xfrm>
            <a:off x="2722880" y="3459530"/>
            <a:ext cx="8718079" cy="1684751"/>
          </a:xfrm>
          <a:prstGeom prst="roundRect">
            <a:avLst/>
          </a:prstGeom>
          <a:solidFill>
            <a:schemeClr val="accent5">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09575" indent="-409575" algn="just"/>
            <a:r>
              <a:rPr lang="it-IT" sz="2000"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c) l'esistenza di </a:t>
            </a:r>
            <a:r>
              <a:rPr lang="it-IT" sz="2000" b="1"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esposizioni nei confronti delle </a:t>
            </a:r>
            <a:r>
              <a:rPr lang="it-IT" sz="2000" b="1" dirty="0">
                <a:solidFill>
                  <a:schemeClr val="accent1">
                    <a:lumMod val="75000"/>
                  </a:schemeClr>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banche</a:t>
            </a:r>
            <a:r>
              <a:rPr lang="it-IT" sz="2000" b="1"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2000"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e degli altri </a:t>
            </a:r>
            <a:r>
              <a:rPr lang="it-IT" sz="2000" b="1"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intermediari finanziari </a:t>
            </a:r>
            <a:r>
              <a:rPr lang="it-IT" sz="2000"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che siano scadute da più di </a:t>
            </a:r>
            <a:r>
              <a:rPr lang="it-IT" sz="2000" b="1" u="sng" dirty="0">
                <a:solidFill>
                  <a:schemeClr val="accent1">
                    <a:lumMod val="75000"/>
                  </a:schemeClr>
                </a:solidFill>
                <a:effectLst/>
                <a:latin typeface="Arial Rounded MT Bold" panose="020F0704030504030204" pitchFamily="34" charset="77"/>
                <a:ea typeface="Times New Roman" panose="02020603050405020304" pitchFamily="18" charset="0"/>
                <a:cs typeface="Times New Roman" panose="02020603050405020304" pitchFamily="18" charset="0"/>
              </a:rPr>
              <a:t>sessanta giorni</a:t>
            </a:r>
            <a:r>
              <a:rPr lang="it-IT" sz="2000" b="1"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2000"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o che abbiano superato da almeno sessanta giorni il limite degli affidamenti ottenuti in qualunque forma purché rappresentino complessivamente almeno il </a:t>
            </a:r>
            <a:r>
              <a:rPr lang="it-IT" sz="2000" b="1"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cinque per cento del totale delle esposizioni</a:t>
            </a:r>
            <a:endParaRPr lang="it-IT" sz="2000" b="1" dirty="0">
              <a:solidFill>
                <a:schemeClr val="accent1">
                  <a:lumMod val="75000"/>
                </a:schemeClr>
              </a:solidFill>
            </a:endParaRPr>
          </a:p>
        </p:txBody>
      </p:sp>
      <p:sp>
        <p:nvSpPr>
          <p:cNvPr id="9" name="Rettangolo con angoli arrotondati 8">
            <a:extLst>
              <a:ext uri="{FF2B5EF4-FFF2-40B4-BE49-F238E27FC236}">
                <a16:creationId xmlns:a16="http://schemas.microsoft.com/office/drawing/2014/main" id="{1A14ED77-2B43-D1B3-2480-C0CC16E6BAC9}"/>
              </a:ext>
            </a:extLst>
          </p:cNvPr>
          <p:cNvSpPr/>
          <p:nvPr/>
        </p:nvSpPr>
        <p:spPr>
          <a:xfrm>
            <a:off x="2722880" y="5383060"/>
            <a:ext cx="8718080" cy="945715"/>
          </a:xfrm>
          <a:prstGeom prst="round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09575" indent="-409575" algn="just"/>
            <a:r>
              <a:rPr lang="it-IT"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d) l'esistenza di </a:t>
            </a:r>
            <a:r>
              <a:rPr lang="it-IT" sz="2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una o più delle esposizioni debitorie </a:t>
            </a:r>
            <a:r>
              <a:rPr lang="it-IT"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previste dall'articolo 25-novies, comma 1</a:t>
            </a:r>
            <a:endParaRPr lang="it-IT" sz="2400" dirty="0">
              <a:solidFill>
                <a:schemeClr val="bg1"/>
              </a:solidFill>
            </a:endParaRPr>
          </a:p>
        </p:txBody>
      </p:sp>
      <p:pic>
        <p:nvPicPr>
          <p:cNvPr id="21" name="Immagine 20" descr="Immagine che contiene posando&#10;&#10;Descrizione generata automaticamente">
            <a:extLst>
              <a:ext uri="{FF2B5EF4-FFF2-40B4-BE49-F238E27FC236}">
                <a16:creationId xmlns:a16="http://schemas.microsoft.com/office/drawing/2014/main" id="{5E0F0B4B-4A33-9F0B-DE2B-9D54DC1AB03E}"/>
              </a:ext>
            </a:extLst>
          </p:cNvPr>
          <p:cNvPicPr>
            <a:picLocks noChangeAspect="1"/>
          </p:cNvPicPr>
          <p:nvPr/>
        </p:nvPicPr>
        <p:blipFill>
          <a:blip r:embed="rId6"/>
          <a:stretch>
            <a:fillRect/>
          </a:stretch>
        </p:blipFill>
        <p:spPr>
          <a:xfrm>
            <a:off x="950160" y="547292"/>
            <a:ext cx="1889730" cy="1595773"/>
          </a:xfrm>
          <a:prstGeom prst="rect">
            <a:avLst/>
          </a:prstGeom>
        </p:spPr>
      </p:pic>
      <p:sp>
        <p:nvSpPr>
          <p:cNvPr id="5" name="Rettangolo 4">
            <a:extLst>
              <a:ext uri="{FF2B5EF4-FFF2-40B4-BE49-F238E27FC236}">
                <a16:creationId xmlns:a16="http://schemas.microsoft.com/office/drawing/2014/main" id="{6D4E2F32-04F0-891F-7B5D-CDB38904C45B}"/>
              </a:ext>
            </a:extLst>
          </p:cNvPr>
          <p:cNvSpPr/>
          <p:nvPr/>
        </p:nvSpPr>
        <p:spPr>
          <a:xfrm>
            <a:off x="88850" y="1285508"/>
            <a:ext cx="886781" cy="923330"/>
          </a:xfrm>
          <a:prstGeom prst="rect">
            <a:avLst/>
          </a:prstGeom>
          <a:noFill/>
          <a:ln>
            <a:noFill/>
          </a:ln>
          <a:scene3d>
            <a:camera prst="obliqueTopRight"/>
            <a:lightRig rig="threePt" dir="t"/>
          </a:scene3d>
        </p:spPr>
        <p:txBody>
          <a:bodyPr wrap="none" lIns="91440" tIns="45720" rIns="91440" bIns="45720">
            <a:spAutoFit/>
          </a:bodyPr>
          <a:lstStyle/>
          <a:p>
            <a:pPr algn="ctr"/>
            <a:r>
              <a:rPr lang="it-IT" sz="5400" b="1" dirty="0">
                <a:ln w="13462">
                  <a:solidFill>
                    <a:schemeClr val="bg1"/>
                  </a:solidFill>
                  <a:prstDash val="solid"/>
                </a:ln>
                <a:solidFill>
                  <a:srgbClr val="F0252C"/>
                </a:solidFill>
                <a:effectLst>
                  <a:outerShdw dist="38100" dir="2700000" algn="bl" rotWithShape="0">
                    <a:schemeClr val="accent5"/>
                  </a:outerShdw>
                </a:effectLst>
              </a:rPr>
              <a:t>30</a:t>
            </a:r>
          </a:p>
        </p:txBody>
      </p:sp>
      <p:sp>
        <p:nvSpPr>
          <p:cNvPr id="12" name="Rettangolo 11">
            <a:extLst>
              <a:ext uri="{FF2B5EF4-FFF2-40B4-BE49-F238E27FC236}">
                <a16:creationId xmlns:a16="http://schemas.microsoft.com/office/drawing/2014/main" id="{2AD206F0-C347-CDC6-83CF-5093B9B8AA44}"/>
              </a:ext>
            </a:extLst>
          </p:cNvPr>
          <p:cNvSpPr/>
          <p:nvPr/>
        </p:nvSpPr>
        <p:spPr>
          <a:xfrm>
            <a:off x="136850" y="3960463"/>
            <a:ext cx="886781" cy="923330"/>
          </a:xfrm>
          <a:prstGeom prst="rect">
            <a:avLst/>
          </a:prstGeom>
          <a:noFill/>
          <a:ln>
            <a:solidFill>
              <a:schemeClr val="bg1"/>
            </a:solidFill>
          </a:ln>
        </p:spPr>
        <p:txBody>
          <a:bodyPr wrap="none" lIns="91440" tIns="45720" rIns="91440" bIns="45720">
            <a:spAutoFit/>
          </a:bodyPr>
          <a:lstStyle/>
          <a:p>
            <a:pPr algn="ctr"/>
            <a:r>
              <a:rPr lang="it-IT" sz="5400" b="1" dirty="0">
                <a:ln w="9525">
                  <a:solidFill>
                    <a:schemeClr val="bg1"/>
                  </a:solidFill>
                  <a:prstDash val="solid"/>
                </a:ln>
                <a:solidFill>
                  <a:schemeClr val="accent5">
                    <a:lumMod val="75000"/>
                  </a:schemeClr>
                </a:solidFill>
                <a:effectLst>
                  <a:outerShdw blurRad="12700" dist="38100" dir="2700000" algn="tl" rotWithShape="0">
                    <a:schemeClr val="bg1">
                      <a:lumMod val="50000"/>
                    </a:schemeClr>
                  </a:outerShdw>
                </a:effectLst>
              </a:rPr>
              <a:t>60</a:t>
            </a:r>
          </a:p>
        </p:txBody>
      </p:sp>
      <p:pic>
        <p:nvPicPr>
          <p:cNvPr id="13" name="Immagine 12">
            <a:extLst>
              <a:ext uri="{FF2B5EF4-FFF2-40B4-BE49-F238E27FC236}">
                <a16:creationId xmlns:a16="http://schemas.microsoft.com/office/drawing/2014/main" id="{8442AE6F-8E52-56AA-5798-74ACC23C3ACF}"/>
              </a:ext>
            </a:extLst>
          </p:cNvPr>
          <p:cNvPicPr>
            <a:picLocks noChangeAspect="1"/>
          </p:cNvPicPr>
          <p:nvPr/>
        </p:nvPicPr>
        <p:blipFill>
          <a:blip r:embed="rId7"/>
          <a:stretch>
            <a:fillRect/>
          </a:stretch>
        </p:blipFill>
        <p:spPr>
          <a:xfrm>
            <a:off x="1575569" y="5383060"/>
            <a:ext cx="943386" cy="1041400"/>
          </a:xfrm>
          <a:prstGeom prst="rect">
            <a:avLst/>
          </a:prstGeom>
        </p:spPr>
      </p:pic>
      <p:sp>
        <p:nvSpPr>
          <p:cNvPr id="14" name="Rettangolo 13">
            <a:extLst>
              <a:ext uri="{FF2B5EF4-FFF2-40B4-BE49-F238E27FC236}">
                <a16:creationId xmlns:a16="http://schemas.microsoft.com/office/drawing/2014/main" id="{27F80A3B-E0DB-2CE0-6EB6-4BF216DBEC7F}"/>
              </a:ext>
            </a:extLst>
          </p:cNvPr>
          <p:cNvSpPr/>
          <p:nvPr/>
        </p:nvSpPr>
        <p:spPr>
          <a:xfrm>
            <a:off x="113199" y="2568987"/>
            <a:ext cx="886781" cy="923330"/>
          </a:xfrm>
          <a:prstGeom prst="rect">
            <a:avLst/>
          </a:prstGeom>
          <a:noFill/>
        </p:spPr>
        <p:txBody>
          <a:bodyPr wrap="none" lIns="91440" tIns="45720" rIns="91440" bIns="45720">
            <a:spAutoFit/>
          </a:bodyPr>
          <a:lstStyle/>
          <a:p>
            <a:pPr algn="ctr"/>
            <a:r>
              <a:rPr lang="it-IT" sz="5400" b="1" dirty="0">
                <a:ln w="9525">
                  <a:solidFill>
                    <a:schemeClr val="bg1"/>
                  </a:solidFill>
                  <a:prstDash val="solid"/>
                </a:ln>
                <a:solidFill>
                  <a:schemeClr val="accent2">
                    <a:lumMod val="75000"/>
                  </a:schemeClr>
                </a:solidFill>
                <a:effectLst>
                  <a:outerShdw blurRad="12700" dist="38100" dir="2700000" algn="tl" rotWithShape="0">
                    <a:schemeClr val="bg1">
                      <a:lumMod val="50000"/>
                    </a:schemeClr>
                  </a:outerShdw>
                </a:effectLst>
              </a:rPr>
              <a:t>90</a:t>
            </a:r>
          </a:p>
        </p:txBody>
      </p:sp>
      <p:sp>
        <p:nvSpPr>
          <p:cNvPr id="16" name="Freccia giù 15">
            <a:extLst>
              <a:ext uri="{FF2B5EF4-FFF2-40B4-BE49-F238E27FC236}">
                <a16:creationId xmlns:a16="http://schemas.microsoft.com/office/drawing/2014/main" id="{E44631C6-C70A-B4F9-9DDE-F429F5240D8A}"/>
              </a:ext>
            </a:extLst>
          </p:cNvPr>
          <p:cNvSpPr/>
          <p:nvPr/>
        </p:nvSpPr>
        <p:spPr>
          <a:xfrm>
            <a:off x="5711868" y="6337582"/>
            <a:ext cx="2354894" cy="327069"/>
          </a:xfrm>
          <a:prstGeom prst="down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magine 18">
            <a:extLst>
              <a:ext uri="{FF2B5EF4-FFF2-40B4-BE49-F238E27FC236}">
                <a16:creationId xmlns:a16="http://schemas.microsoft.com/office/drawing/2014/main" id="{7BA7F7D6-08F1-9CC3-1930-99C582C42CB9}"/>
              </a:ext>
            </a:extLst>
          </p:cNvPr>
          <p:cNvPicPr>
            <a:picLocks noChangeAspect="1"/>
          </p:cNvPicPr>
          <p:nvPr/>
        </p:nvPicPr>
        <p:blipFill>
          <a:blip r:embed="rId8"/>
          <a:stretch>
            <a:fillRect/>
          </a:stretch>
        </p:blipFill>
        <p:spPr>
          <a:xfrm>
            <a:off x="2292934" y="-8471"/>
            <a:ext cx="1093912" cy="1093912"/>
          </a:xfrm>
          <a:prstGeom prst="rect">
            <a:avLst/>
          </a:prstGeom>
        </p:spPr>
      </p:pic>
      <p:pic>
        <p:nvPicPr>
          <p:cNvPr id="2" name="Immagine 1">
            <a:extLst>
              <a:ext uri="{FF2B5EF4-FFF2-40B4-BE49-F238E27FC236}">
                <a16:creationId xmlns:a16="http://schemas.microsoft.com/office/drawing/2014/main" id="{F760F576-8C98-5B57-78C4-E38EBD2F066B}"/>
              </a:ext>
            </a:extLst>
          </p:cNvPr>
          <p:cNvPicPr>
            <a:picLocks noChangeAspect="1"/>
          </p:cNvPicPr>
          <p:nvPr/>
        </p:nvPicPr>
        <p:blipFill>
          <a:blip r:embed="rId9"/>
          <a:stretch>
            <a:fillRect/>
          </a:stretch>
        </p:blipFill>
        <p:spPr>
          <a:xfrm>
            <a:off x="79682" y="79146"/>
            <a:ext cx="879646" cy="488062"/>
          </a:xfrm>
          <a:prstGeom prst="rect">
            <a:avLst/>
          </a:prstGeom>
        </p:spPr>
      </p:pic>
      <p:sp>
        <p:nvSpPr>
          <p:cNvPr id="4" name="CasellaDiTesto 3">
            <a:extLst>
              <a:ext uri="{FF2B5EF4-FFF2-40B4-BE49-F238E27FC236}">
                <a16:creationId xmlns:a16="http://schemas.microsoft.com/office/drawing/2014/main" id="{9948DAD5-EF5D-6E2F-6EDB-C5F60AC69C54}"/>
              </a:ext>
            </a:extLst>
          </p:cNvPr>
          <p:cNvSpPr txBox="1"/>
          <p:nvPr/>
        </p:nvSpPr>
        <p:spPr>
          <a:xfrm>
            <a:off x="3415544" y="192889"/>
            <a:ext cx="7478329" cy="892552"/>
          </a:xfrm>
          <a:prstGeom prst="rect">
            <a:avLst/>
          </a:prstGeom>
          <a:solidFill>
            <a:srgbClr val="0070C0"/>
          </a:solidFill>
        </p:spPr>
        <p:txBody>
          <a:bodyPr wrap="none" rtlCol="0">
            <a:spAutoFit/>
          </a:bodyPr>
          <a:lstStyle/>
          <a:p>
            <a:r>
              <a:rPr lang="it-IT" sz="2400" b="1" dirty="0">
                <a:solidFill>
                  <a:schemeClr val="bg1"/>
                </a:solidFill>
                <a:latin typeface="Verdana" panose="020B0604030504040204" pitchFamily="34" charset="0"/>
                <a:ea typeface="Verdana" panose="020B0604030504040204" pitchFamily="34" charset="0"/>
                <a:cs typeface="Verdana" panose="020B0604030504040204" pitchFamily="34" charset="0"/>
              </a:rPr>
              <a:t>Costituiscono</a:t>
            </a:r>
            <a:r>
              <a:rPr lang="it-IT" sz="32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it-IT" sz="2400" b="1" dirty="0">
                <a:solidFill>
                  <a:schemeClr val="bg1"/>
                </a:solidFill>
                <a:latin typeface="Verdana" panose="020B0604030504040204" pitchFamily="34" charset="0"/>
                <a:ea typeface="Verdana" panose="020B0604030504040204" pitchFamily="34" charset="0"/>
                <a:cs typeface="Verdana" panose="020B0604030504040204" pitchFamily="34" charset="0"/>
              </a:rPr>
              <a:t>SEGNALI di cui al comma 3</a:t>
            </a:r>
            <a:r>
              <a:rPr lang="it-IT" sz="32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r>
              <a:rPr lang="it-IT" sz="2000" b="1" dirty="0">
                <a:solidFill>
                  <a:schemeClr val="bg1"/>
                </a:solidFill>
                <a:latin typeface="Verdana" panose="020B0604030504040204" pitchFamily="34" charset="0"/>
                <a:ea typeface="Verdana" panose="020B0604030504040204" pitchFamily="34" charset="0"/>
                <a:cs typeface="Verdana" panose="020B0604030504040204" pitchFamily="34" charset="0"/>
              </a:rPr>
              <a:t>(Art. 3, c. 4)</a:t>
            </a:r>
            <a:endParaRPr lang="it-IT" sz="3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66636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320E9C3-03C4-5EC0-B895-100012881336}"/>
              </a:ext>
            </a:extLst>
          </p:cNvPr>
          <p:cNvPicPr>
            <a:picLocks noChangeAspect="1"/>
          </p:cNvPicPr>
          <p:nvPr/>
        </p:nvPicPr>
        <p:blipFill>
          <a:blip r:embed="rId2"/>
          <a:stretch>
            <a:fillRect/>
          </a:stretch>
        </p:blipFill>
        <p:spPr>
          <a:xfrm>
            <a:off x="1369964" y="809614"/>
            <a:ext cx="2530496" cy="1014380"/>
          </a:xfrm>
          <a:prstGeom prst="rect">
            <a:avLst/>
          </a:prstGeom>
        </p:spPr>
      </p:pic>
      <p:pic>
        <p:nvPicPr>
          <p:cNvPr id="9" name="Immagine 8">
            <a:extLst>
              <a:ext uri="{FF2B5EF4-FFF2-40B4-BE49-F238E27FC236}">
                <a16:creationId xmlns:a16="http://schemas.microsoft.com/office/drawing/2014/main" id="{4836F498-F8CA-CB28-6D18-25600DA8FFE4}"/>
              </a:ext>
            </a:extLst>
          </p:cNvPr>
          <p:cNvPicPr>
            <a:picLocks noChangeAspect="1"/>
          </p:cNvPicPr>
          <p:nvPr/>
        </p:nvPicPr>
        <p:blipFill>
          <a:blip r:embed="rId3"/>
          <a:stretch>
            <a:fillRect/>
          </a:stretch>
        </p:blipFill>
        <p:spPr>
          <a:xfrm>
            <a:off x="8782490" y="915066"/>
            <a:ext cx="2039546" cy="908928"/>
          </a:xfrm>
          <a:prstGeom prst="rect">
            <a:avLst/>
          </a:prstGeom>
        </p:spPr>
      </p:pic>
      <p:pic>
        <p:nvPicPr>
          <p:cNvPr id="11" name="Immagine 10">
            <a:extLst>
              <a:ext uri="{FF2B5EF4-FFF2-40B4-BE49-F238E27FC236}">
                <a16:creationId xmlns:a16="http://schemas.microsoft.com/office/drawing/2014/main" id="{11BDBC8D-4BAA-39A8-7021-FF3728C109F3}"/>
              </a:ext>
            </a:extLst>
          </p:cNvPr>
          <p:cNvPicPr>
            <a:picLocks noChangeAspect="1"/>
          </p:cNvPicPr>
          <p:nvPr/>
        </p:nvPicPr>
        <p:blipFill>
          <a:blip r:embed="rId4"/>
          <a:stretch>
            <a:fillRect/>
          </a:stretch>
        </p:blipFill>
        <p:spPr>
          <a:xfrm>
            <a:off x="7073241" y="411791"/>
            <a:ext cx="1412303" cy="1559036"/>
          </a:xfrm>
          <a:prstGeom prst="rect">
            <a:avLst/>
          </a:prstGeom>
        </p:spPr>
      </p:pic>
      <p:pic>
        <p:nvPicPr>
          <p:cNvPr id="13" name="Immagine 12" descr="Immagine che contiene testo, clipart&#10;&#10;Descrizione generata automaticamente">
            <a:extLst>
              <a:ext uri="{FF2B5EF4-FFF2-40B4-BE49-F238E27FC236}">
                <a16:creationId xmlns:a16="http://schemas.microsoft.com/office/drawing/2014/main" id="{FD8EF233-6FA7-DA2B-8239-33B14C1A63BC}"/>
              </a:ext>
            </a:extLst>
          </p:cNvPr>
          <p:cNvPicPr>
            <a:picLocks noChangeAspect="1"/>
          </p:cNvPicPr>
          <p:nvPr/>
        </p:nvPicPr>
        <p:blipFill>
          <a:blip r:embed="rId5"/>
          <a:stretch>
            <a:fillRect/>
          </a:stretch>
        </p:blipFill>
        <p:spPr>
          <a:xfrm>
            <a:off x="3987537" y="915066"/>
            <a:ext cx="2788758" cy="908928"/>
          </a:xfrm>
          <a:prstGeom prst="rect">
            <a:avLst/>
          </a:prstGeom>
        </p:spPr>
      </p:pic>
      <p:sp>
        <p:nvSpPr>
          <p:cNvPr id="14" name="Rettangolo con angoli arrotondati 13">
            <a:extLst>
              <a:ext uri="{FF2B5EF4-FFF2-40B4-BE49-F238E27FC236}">
                <a16:creationId xmlns:a16="http://schemas.microsoft.com/office/drawing/2014/main" id="{43A9A103-B6ED-52F9-D8CC-58B453AE03FB}"/>
              </a:ext>
            </a:extLst>
          </p:cNvPr>
          <p:cNvSpPr/>
          <p:nvPr/>
        </p:nvSpPr>
        <p:spPr>
          <a:xfrm>
            <a:off x="2169090" y="2372098"/>
            <a:ext cx="7853819" cy="763225"/>
          </a:xfrm>
          <a:prstGeom prst="roundRect">
            <a:avLst/>
          </a:prstGeom>
          <a:solidFill>
            <a:schemeClr val="accent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215" indent="-450215" algn="just">
              <a:spcBef>
                <a:spcPts val="600"/>
              </a:spcBef>
            </a:pPr>
            <a:r>
              <a:rPr lang="it-IT" sz="2000" b="1" dirty="0">
                <a:solidFill>
                  <a:schemeClr val="bg1"/>
                </a:solidFill>
                <a:effectLst/>
                <a:latin typeface="Arial Rounded MT Bold" panose="020F0704030504030204" pitchFamily="34" charset="77"/>
                <a:ea typeface="Times New Roman" panose="02020603050405020304" pitchFamily="18" charset="0"/>
                <a:cs typeface="Calibri" panose="020F0502020204030204" pitchFamily="34" charset="0"/>
              </a:rPr>
              <a:t>Art. 25-novies. Segnalazioni dei creditori pubblici qualificati</a:t>
            </a:r>
            <a:endParaRPr lang="it-IT" sz="2000" dirty="0">
              <a:solidFill>
                <a:schemeClr val="bg1"/>
              </a:solidFill>
              <a:latin typeface="Arial Rounded MT Bold" panose="020F0704030504030204" pitchFamily="34" charset="77"/>
            </a:endParaRPr>
          </a:p>
        </p:txBody>
      </p:sp>
      <p:sp>
        <p:nvSpPr>
          <p:cNvPr id="17" name="Rettangolo con angoli arrotondati 16">
            <a:extLst>
              <a:ext uri="{FF2B5EF4-FFF2-40B4-BE49-F238E27FC236}">
                <a16:creationId xmlns:a16="http://schemas.microsoft.com/office/drawing/2014/main" id="{A742C709-4636-5A87-224E-BD11AF544416}"/>
              </a:ext>
            </a:extLst>
          </p:cNvPr>
          <p:cNvSpPr/>
          <p:nvPr/>
        </p:nvSpPr>
        <p:spPr>
          <a:xfrm>
            <a:off x="1965712" y="4299820"/>
            <a:ext cx="8856324" cy="125544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it-IT" sz="2400" b="1" dirty="0">
                <a:solidFill>
                  <a:schemeClr val="accent2">
                    <a:lumMod val="75000"/>
                  </a:schemeClr>
                </a:solidFill>
              </a:rPr>
              <a:t>all’imprenditore</a:t>
            </a:r>
          </a:p>
          <a:p>
            <a:pPr marL="285750" indent="-285750" algn="just">
              <a:buFont typeface="Arial" panose="020B0604020202020204" pitchFamily="34" charset="0"/>
              <a:buChar char="•"/>
            </a:pPr>
            <a:r>
              <a:rPr lang="it-IT" sz="2400" b="1"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all'organo di controllo</a:t>
            </a:r>
            <a:r>
              <a:rPr lang="it-IT" sz="2400"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 nella persona del presidente del collegio sindacale in caso di organo collegiale</a:t>
            </a:r>
            <a:endParaRPr lang="it-IT" sz="2400" b="1" dirty="0">
              <a:solidFill>
                <a:schemeClr val="accent2">
                  <a:lumMod val="75000"/>
                </a:schemeClr>
              </a:solidFill>
            </a:endParaRPr>
          </a:p>
        </p:txBody>
      </p:sp>
      <p:sp>
        <p:nvSpPr>
          <p:cNvPr id="2" name="Freccia giù 1">
            <a:extLst>
              <a:ext uri="{FF2B5EF4-FFF2-40B4-BE49-F238E27FC236}">
                <a16:creationId xmlns:a16="http://schemas.microsoft.com/office/drawing/2014/main" id="{A0882FA6-4E36-3C66-60A5-A3E1DBF22A72}"/>
              </a:ext>
            </a:extLst>
          </p:cNvPr>
          <p:cNvSpPr/>
          <p:nvPr/>
        </p:nvSpPr>
        <p:spPr>
          <a:xfrm>
            <a:off x="4931235" y="3452849"/>
            <a:ext cx="2142006" cy="726897"/>
          </a:xfrm>
          <a:prstGeom prst="downArrow">
            <a:avLst/>
          </a:prstGeom>
          <a:solidFill>
            <a:schemeClr val="accent2">
              <a:lumMod val="60000"/>
              <a:lumOff val="40000"/>
            </a:schemeClr>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B662079F-9C58-C485-C5EF-0F9023326BA8}"/>
              </a:ext>
            </a:extLst>
          </p:cNvPr>
          <p:cNvPicPr>
            <a:picLocks noChangeAspect="1"/>
          </p:cNvPicPr>
          <p:nvPr/>
        </p:nvPicPr>
        <p:blipFill>
          <a:blip r:embed="rId6"/>
          <a:stretch>
            <a:fillRect/>
          </a:stretch>
        </p:blipFill>
        <p:spPr>
          <a:xfrm>
            <a:off x="192704" y="167760"/>
            <a:ext cx="721696" cy="400425"/>
          </a:xfrm>
          <a:prstGeom prst="rect">
            <a:avLst/>
          </a:prstGeom>
        </p:spPr>
      </p:pic>
      <p:pic>
        <p:nvPicPr>
          <p:cNvPr id="5" name="Immagine 4" descr="Immagine che contiene testo, cielo, esterni, segnale&#10;&#10;Descrizione generata automaticamente">
            <a:extLst>
              <a:ext uri="{FF2B5EF4-FFF2-40B4-BE49-F238E27FC236}">
                <a16:creationId xmlns:a16="http://schemas.microsoft.com/office/drawing/2014/main" id="{C5703AA8-D520-7AE2-DBAE-1B0BFF14AA8C}"/>
              </a:ext>
            </a:extLst>
          </p:cNvPr>
          <p:cNvPicPr>
            <a:picLocks noChangeAspect="1"/>
          </p:cNvPicPr>
          <p:nvPr/>
        </p:nvPicPr>
        <p:blipFill>
          <a:blip r:embed="rId7"/>
          <a:stretch>
            <a:fillRect/>
          </a:stretch>
        </p:blipFill>
        <p:spPr>
          <a:xfrm>
            <a:off x="7546576" y="3121247"/>
            <a:ext cx="4645424" cy="1202861"/>
          </a:xfrm>
          <a:prstGeom prst="rect">
            <a:avLst/>
          </a:prstGeom>
        </p:spPr>
      </p:pic>
      <p:pic>
        <p:nvPicPr>
          <p:cNvPr id="8" name="Immagine 7" descr="Immagine che contiene testo&#10;&#10;Descrizione generata automaticamente">
            <a:extLst>
              <a:ext uri="{FF2B5EF4-FFF2-40B4-BE49-F238E27FC236}">
                <a16:creationId xmlns:a16="http://schemas.microsoft.com/office/drawing/2014/main" id="{9E3FF99C-E00A-F9BE-C312-F39C13157E23}"/>
              </a:ext>
            </a:extLst>
          </p:cNvPr>
          <p:cNvPicPr>
            <a:picLocks noChangeAspect="1"/>
          </p:cNvPicPr>
          <p:nvPr/>
        </p:nvPicPr>
        <p:blipFill>
          <a:blip r:embed="rId8"/>
          <a:stretch>
            <a:fillRect/>
          </a:stretch>
        </p:blipFill>
        <p:spPr>
          <a:xfrm>
            <a:off x="7389" y="3598452"/>
            <a:ext cx="1814021" cy="1956812"/>
          </a:xfrm>
          <a:prstGeom prst="rect">
            <a:avLst/>
          </a:prstGeom>
        </p:spPr>
      </p:pic>
      <p:sp>
        <p:nvSpPr>
          <p:cNvPr id="4" name="Rettangolo con angoli arrotondati 3">
            <a:extLst>
              <a:ext uri="{FF2B5EF4-FFF2-40B4-BE49-F238E27FC236}">
                <a16:creationId xmlns:a16="http://schemas.microsoft.com/office/drawing/2014/main" id="{E06F68CF-C589-AC06-74A7-DCF2B2FF0248}"/>
              </a:ext>
            </a:extLst>
          </p:cNvPr>
          <p:cNvSpPr/>
          <p:nvPr/>
        </p:nvSpPr>
        <p:spPr>
          <a:xfrm>
            <a:off x="1965712" y="5817218"/>
            <a:ext cx="8856324" cy="62272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it-IT" sz="2400" b="1" dirty="0">
                <a:solidFill>
                  <a:schemeClr val="accent2">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rPr>
              <a:t>E al P.M. ??? (</a:t>
            </a:r>
            <a:r>
              <a:rPr lang="it-IT" sz="2400" b="1" dirty="0">
                <a:solidFill>
                  <a:schemeClr val="accent2">
                    <a:lumMod val="75000"/>
                  </a:schemeClr>
                </a:solidFill>
              </a:rPr>
              <a:t>Art. 38, c. 1)</a:t>
            </a:r>
          </a:p>
        </p:txBody>
      </p:sp>
    </p:spTree>
    <p:extLst>
      <p:ext uri="{BB962C8B-B14F-4D97-AF65-F5344CB8AC3E}">
        <p14:creationId xmlns:p14="http://schemas.microsoft.com/office/powerpoint/2010/main" val="2086600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angoli arrotondati 1">
            <a:extLst>
              <a:ext uri="{FF2B5EF4-FFF2-40B4-BE49-F238E27FC236}">
                <a16:creationId xmlns:a16="http://schemas.microsoft.com/office/drawing/2014/main" id="{455EC6F2-CBD2-330C-A205-55E13AE6F06E}"/>
              </a:ext>
            </a:extLst>
          </p:cNvPr>
          <p:cNvSpPr/>
          <p:nvPr/>
        </p:nvSpPr>
        <p:spPr>
          <a:xfrm>
            <a:off x="435564" y="238988"/>
            <a:ext cx="7853819" cy="642660"/>
          </a:xfrm>
          <a:prstGeom prst="roundRect">
            <a:avLst/>
          </a:prstGeom>
          <a:solidFill>
            <a:schemeClr val="accent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0215" indent="-450215" algn="just">
              <a:spcBef>
                <a:spcPts val="600"/>
              </a:spcBef>
            </a:pPr>
            <a:r>
              <a:rPr lang="it-IT" sz="2000" b="1" dirty="0">
                <a:solidFill>
                  <a:schemeClr val="bg1"/>
                </a:solidFill>
                <a:effectLst/>
                <a:latin typeface="Arial Rounded MT Bold" panose="020F0704030504030204" pitchFamily="34" charset="77"/>
                <a:ea typeface="Times New Roman" panose="02020603050405020304" pitchFamily="18" charset="0"/>
                <a:cs typeface="Calibri" panose="020F0502020204030204" pitchFamily="34" charset="0"/>
              </a:rPr>
              <a:t>Art. 25-novies. Segnalazioni dei creditori pubblici qualificati</a:t>
            </a:r>
            <a:endParaRPr lang="it-IT" sz="2000" dirty="0">
              <a:solidFill>
                <a:schemeClr val="bg1"/>
              </a:solidFill>
              <a:latin typeface="Arial Rounded MT Bold" panose="020F0704030504030204" pitchFamily="34" charset="77"/>
            </a:endParaRPr>
          </a:p>
        </p:txBody>
      </p:sp>
      <p:pic>
        <p:nvPicPr>
          <p:cNvPr id="3" name="Immagine 2">
            <a:extLst>
              <a:ext uri="{FF2B5EF4-FFF2-40B4-BE49-F238E27FC236}">
                <a16:creationId xmlns:a16="http://schemas.microsoft.com/office/drawing/2014/main" id="{D7185454-A1D0-86BB-8438-4139F202B395}"/>
              </a:ext>
            </a:extLst>
          </p:cNvPr>
          <p:cNvPicPr>
            <a:picLocks noChangeAspect="1"/>
          </p:cNvPicPr>
          <p:nvPr/>
        </p:nvPicPr>
        <p:blipFill>
          <a:blip r:embed="rId2"/>
          <a:stretch>
            <a:fillRect/>
          </a:stretch>
        </p:blipFill>
        <p:spPr>
          <a:xfrm>
            <a:off x="885693" y="1104016"/>
            <a:ext cx="787151" cy="972664"/>
          </a:xfrm>
          <a:prstGeom prst="rect">
            <a:avLst/>
          </a:prstGeom>
        </p:spPr>
      </p:pic>
      <p:sp>
        <p:nvSpPr>
          <p:cNvPr id="6" name="CasellaDiTesto 5">
            <a:extLst>
              <a:ext uri="{FF2B5EF4-FFF2-40B4-BE49-F238E27FC236}">
                <a16:creationId xmlns:a16="http://schemas.microsoft.com/office/drawing/2014/main" id="{3DD15984-8035-D76C-A99E-89A6EEE50A93}"/>
              </a:ext>
            </a:extLst>
          </p:cNvPr>
          <p:cNvSpPr txBox="1"/>
          <p:nvPr/>
        </p:nvSpPr>
        <p:spPr>
          <a:xfrm>
            <a:off x="247024" y="1786570"/>
            <a:ext cx="1088760" cy="584775"/>
          </a:xfrm>
          <a:prstGeom prst="rect">
            <a:avLst/>
          </a:prstGeom>
          <a:noFill/>
        </p:spPr>
        <p:txBody>
          <a:bodyPr wrap="none" rtlCol="0">
            <a:spAutoFit/>
          </a:bodyPr>
          <a:lstStyle/>
          <a:p>
            <a:r>
              <a:rPr lang="it-IT" sz="3200" dirty="0">
                <a:ln w="0"/>
                <a:solidFill>
                  <a:srgbClr val="0070C0"/>
                </a:solidFill>
                <a:effectLst>
                  <a:outerShdw blurRad="38100" dist="25400" dir="5400000" algn="ctr" rotWithShape="0">
                    <a:srgbClr val="6E747A">
                      <a:alpha val="43000"/>
                    </a:srgbClr>
                  </a:outerShdw>
                </a:effectLst>
                <a:latin typeface="Arial Rounded MT Bold" panose="020F0704030504030204" pitchFamily="34" charset="77"/>
              </a:rPr>
              <a:t>90 </a:t>
            </a:r>
            <a:r>
              <a:rPr lang="it-IT" sz="2000" dirty="0">
                <a:ln w="0"/>
                <a:solidFill>
                  <a:srgbClr val="0070C0"/>
                </a:solidFill>
                <a:effectLst>
                  <a:outerShdw blurRad="38100" dist="25400" dir="5400000" algn="ctr" rotWithShape="0">
                    <a:srgbClr val="6E747A">
                      <a:alpha val="43000"/>
                    </a:srgbClr>
                  </a:outerShdw>
                </a:effectLst>
                <a:latin typeface="Arial Rounded MT Bold" panose="020F0704030504030204" pitchFamily="34" charset="77"/>
              </a:rPr>
              <a:t>gg</a:t>
            </a:r>
            <a:endParaRPr lang="it-IT" sz="3200" dirty="0">
              <a:ln w="0"/>
              <a:solidFill>
                <a:srgbClr val="0070C0"/>
              </a:solidFill>
              <a:effectLst>
                <a:outerShdw blurRad="38100" dist="25400" dir="5400000" algn="ctr" rotWithShape="0">
                  <a:srgbClr val="6E747A">
                    <a:alpha val="43000"/>
                  </a:srgbClr>
                </a:outerShdw>
              </a:effectLst>
              <a:latin typeface="Arial Rounded MT Bold" panose="020F0704030504030204" pitchFamily="34" charset="77"/>
            </a:endParaRPr>
          </a:p>
        </p:txBody>
      </p:sp>
      <p:pic>
        <p:nvPicPr>
          <p:cNvPr id="10" name="Immagine 9">
            <a:extLst>
              <a:ext uri="{FF2B5EF4-FFF2-40B4-BE49-F238E27FC236}">
                <a16:creationId xmlns:a16="http://schemas.microsoft.com/office/drawing/2014/main" id="{2627F713-956B-4154-A806-61F0AA90408C}"/>
              </a:ext>
            </a:extLst>
          </p:cNvPr>
          <p:cNvPicPr>
            <a:picLocks noChangeAspect="1"/>
          </p:cNvPicPr>
          <p:nvPr/>
        </p:nvPicPr>
        <p:blipFill>
          <a:blip r:embed="rId3"/>
          <a:stretch>
            <a:fillRect/>
          </a:stretch>
        </p:blipFill>
        <p:spPr>
          <a:xfrm>
            <a:off x="153466" y="2654668"/>
            <a:ext cx="1512769" cy="674169"/>
          </a:xfrm>
          <a:prstGeom prst="rect">
            <a:avLst/>
          </a:prstGeom>
        </p:spPr>
      </p:pic>
      <p:sp>
        <p:nvSpPr>
          <p:cNvPr id="13" name="CasellaDiTesto 12">
            <a:extLst>
              <a:ext uri="{FF2B5EF4-FFF2-40B4-BE49-F238E27FC236}">
                <a16:creationId xmlns:a16="http://schemas.microsoft.com/office/drawing/2014/main" id="{E9F35BAA-26E6-CBF1-A51C-829A7E11678E}"/>
              </a:ext>
            </a:extLst>
          </p:cNvPr>
          <p:cNvSpPr txBox="1"/>
          <p:nvPr/>
        </p:nvSpPr>
        <p:spPr>
          <a:xfrm>
            <a:off x="435564" y="2969783"/>
            <a:ext cx="994503" cy="584775"/>
          </a:xfrm>
          <a:prstGeom prst="rect">
            <a:avLst/>
          </a:prstGeom>
          <a:noFill/>
        </p:spPr>
        <p:txBody>
          <a:bodyPr wrap="none" rtlCol="0">
            <a:spAutoFit/>
          </a:bodyPr>
          <a:lstStyle/>
          <a:p>
            <a:r>
              <a:rPr lang="it-IT" sz="3200" dirty="0">
                <a:ln w="0"/>
                <a:solidFill>
                  <a:srgbClr val="0070C0"/>
                </a:solidFill>
                <a:effectLst>
                  <a:outerShdw blurRad="38100" dist="25400" dir="5400000" algn="ctr" rotWithShape="0">
                    <a:srgbClr val="6E747A">
                      <a:alpha val="43000"/>
                    </a:srgbClr>
                  </a:outerShdw>
                </a:effectLst>
                <a:latin typeface="Arial Rounded MT Bold" panose="020F0704030504030204" pitchFamily="34" charset="77"/>
              </a:rPr>
              <a:t>90 </a:t>
            </a:r>
            <a:r>
              <a:rPr lang="it-IT" sz="1200" dirty="0">
                <a:ln w="0"/>
                <a:solidFill>
                  <a:srgbClr val="0070C0"/>
                </a:solidFill>
                <a:effectLst>
                  <a:outerShdw blurRad="38100" dist="25400" dir="5400000" algn="ctr" rotWithShape="0">
                    <a:srgbClr val="6E747A">
                      <a:alpha val="43000"/>
                    </a:srgbClr>
                  </a:outerShdw>
                </a:effectLst>
                <a:latin typeface="Arial Rounded MT Bold" panose="020F0704030504030204" pitchFamily="34" charset="77"/>
              </a:rPr>
              <a:t>gg</a:t>
            </a:r>
            <a:endParaRPr lang="it-IT" sz="3200" dirty="0">
              <a:ln w="0"/>
              <a:solidFill>
                <a:srgbClr val="0070C0"/>
              </a:solidFill>
              <a:effectLst>
                <a:outerShdw blurRad="38100" dist="25400" dir="5400000" algn="ctr" rotWithShape="0">
                  <a:srgbClr val="6E747A">
                    <a:alpha val="43000"/>
                  </a:srgbClr>
                </a:outerShdw>
              </a:effectLst>
              <a:latin typeface="Arial Rounded MT Bold" panose="020F0704030504030204" pitchFamily="34" charset="77"/>
            </a:endParaRPr>
          </a:p>
        </p:txBody>
      </p:sp>
      <p:pic>
        <p:nvPicPr>
          <p:cNvPr id="17" name="Immagine 16" descr="Immagine che contiene testo, clipart&#10;&#10;Descrizione generata automaticamente">
            <a:extLst>
              <a:ext uri="{FF2B5EF4-FFF2-40B4-BE49-F238E27FC236}">
                <a16:creationId xmlns:a16="http://schemas.microsoft.com/office/drawing/2014/main" id="{3D4B2C18-CC8C-C797-00D6-AA412C426201}"/>
              </a:ext>
            </a:extLst>
          </p:cNvPr>
          <p:cNvPicPr>
            <a:picLocks noChangeAspect="1"/>
          </p:cNvPicPr>
          <p:nvPr/>
        </p:nvPicPr>
        <p:blipFill>
          <a:blip r:embed="rId4"/>
          <a:stretch>
            <a:fillRect/>
          </a:stretch>
        </p:blipFill>
        <p:spPr>
          <a:xfrm>
            <a:off x="59150" y="3858331"/>
            <a:ext cx="2068443" cy="674159"/>
          </a:xfrm>
          <a:prstGeom prst="rect">
            <a:avLst/>
          </a:prstGeom>
        </p:spPr>
      </p:pic>
      <p:pic>
        <p:nvPicPr>
          <p:cNvPr id="19" name="Immagine 18">
            <a:extLst>
              <a:ext uri="{FF2B5EF4-FFF2-40B4-BE49-F238E27FC236}">
                <a16:creationId xmlns:a16="http://schemas.microsoft.com/office/drawing/2014/main" id="{96A01735-5B59-3121-B7BB-3445C247A663}"/>
              </a:ext>
            </a:extLst>
          </p:cNvPr>
          <p:cNvPicPr>
            <a:picLocks noChangeAspect="1"/>
          </p:cNvPicPr>
          <p:nvPr/>
        </p:nvPicPr>
        <p:blipFill>
          <a:blip r:embed="rId5"/>
          <a:stretch>
            <a:fillRect/>
          </a:stretch>
        </p:blipFill>
        <p:spPr>
          <a:xfrm>
            <a:off x="59150" y="5328835"/>
            <a:ext cx="2416911" cy="968847"/>
          </a:xfrm>
          <a:prstGeom prst="rect">
            <a:avLst/>
          </a:prstGeom>
        </p:spPr>
      </p:pic>
      <p:sp>
        <p:nvSpPr>
          <p:cNvPr id="4" name="Rettangolo con angoli arrotondati 3">
            <a:extLst>
              <a:ext uri="{FF2B5EF4-FFF2-40B4-BE49-F238E27FC236}">
                <a16:creationId xmlns:a16="http://schemas.microsoft.com/office/drawing/2014/main" id="{36D7330B-7D7C-2BFB-A088-E25E52934CCA}"/>
              </a:ext>
            </a:extLst>
          </p:cNvPr>
          <p:cNvSpPr/>
          <p:nvPr/>
        </p:nvSpPr>
        <p:spPr>
          <a:xfrm>
            <a:off x="1666235" y="1112171"/>
            <a:ext cx="10059982" cy="128314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31875" indent="-1031875" algn="just">
              <a:spcBef>
                <a:spcPts val="600"/>
              </a:spcBef>
            </a:pPr>
            <a:r>
              <a:rPr lang="it-IT" sz="14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it-IT"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 </a:t>
            </a:r>
            <a:r>
              <a:rPr lang="it-IT" sz="14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r</a:t>
            </a:r>
            <a:r>
              <a:rPr lang="it-IT"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itardo di </a:t>
            </a:r>
            <a:r>
              <a:rPr lang="it-IT" sz="1400" b="1" u="sng"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90 giorni</a:t>
            </a:r>
            <a:r>
              <a:rPr lang="it-IT" sz="14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 </a:t>
            </a:r>
            <a:r>
              <a:rPr lang="it-IT"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nel versamento di contributi previdenziali di ammontare superiore</a:t>
            </a:r>
            <a:r>
              <a:rPr lang="it-IT"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it-IT"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982663" indent="-447675" algn="just">
              <a:spcBef>
                <a:spcPts val="600"/>
              </a:spcBef>
            </a:pPr>
            <a:r>
              <a:rPr lang="it-IT"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per le </a:t>
            </a:r>
            <a:r>
              <a:rPr lang="it-IT"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imprese </a:t>
            </a:r>
            <a:r>
              <a:rPr lang="it-IT" sz="1400" b="1"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a:t>
            </a:r>
            <a:r>
              <a:rPr lang="it-IT"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lavoratori subordinati e parasubordinati</a:t>
            </a:r>
            <a:r>
              <a:rPr lang="it-IT"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al </a:t>
            </a:r>
            <a:r>
              <a:rPr lang="it-IT" sz="1400" b="1" dirty="0">
                <a:solidFill>
                  <a:srgbClr val="C00000"/>
                </a:solidFill>
                <a:latin typeface="Calibri" panose="020F0502020204030204" pitchFamily="34" charset="0"/>
                <a:cs typeface="Times New Roman" panose="02020603050405020304" pitchFamily="18" charset="0"/>
              </a:rPr>
              <a:t>30 per cento </a:t>
            </a:r>
            <a:r>
              <a:rPr lang="it-IT"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 quelli dovuti nell'anno precedente </a:t>
            </a:r>
            <a:r>
              <a:rPr lang="it-IT"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 </a:t>
            </a:r>
            <a:r>
              <a:rPr lang="it-IT"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all'importo di </a:t>
            </a:r>
            <a:r>
              <a:rPr lang="it-IT" sz="14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euro 15.000</a:t>
            </a:r>
            <a:r>
              <a:rPr lang="it-IT"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it-IT"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982663" indent="-447675" algn="just">
              <a:spcBef>
                <a:spcPts val="600"/>
              </a:spcBef>
            </a:pPr>
            <a:r>
              <a:rPr lang="it-IT"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per le imprese </a:t>
            </a:r>
            <a:r>
              <a:rPr lang="it-IT" sz="1400" b="1"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senza</a:t>
            </a:r>
            <a:r>
              <a:rPr lang="it-IT"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lavoratori subordinati </a:t>
            </a:r>
            <a:r>
              <a:rPr lang="it-IT"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 parasubordinati, all'importo di </a:t>
            </a:r>
            <a:r>
              <a:rPr lang="it-IT" sz="14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euro 5.000</a:t>
            </a:r>
            <a:endParaRPr lang="it-IT" sz="1400" dirty="0">
              <a:solidFill>
                <a:srgbClr val="C00000"/>
              </a:solidFill>
            </a:endParaRPr>
          </a:p>
        </p:txBody>
      </p:sp>
      <p:sp>
        <p:nvSpPr>
          <p:cNvPr id="7" name="Rettangolo con angoli arrotondati 6">
            <a:extLst>
              <a:ext uri="{FF2B5EF4-FFF2-40B4-BE49-F238E27FC236}">
                <a16:creationId xmlns:a16="http://schemas.microsoft.com/office/drawing/2014/main" id="{4F166240-9445-BF3E-C8F8-EADF546EDAAA}"/>
              </a:ext>
            </a:extLst>
          </p:cNvPr>
          <p:cNvSpPr/>
          <p:nvPr/>
        </p:nvSpPr>
        <p:spPr>
          <a:xfrm>
            <a:off x="1666235" y="2624880"/>
            <a:ext cx="10059981" cy="82725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6225" indent="-276225" algn="just"/>
            <a:r>
              <a:rPr lang="it-IT" sz="1600"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it-IT"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 </a:t>
            </a:r>
            <a:r>
              <a:rPr lang="it-IT" sz="16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l'esistenza di un debito per premi assicurativi </a:t>
            </a:r>
            <a:r>
              <a:rPr lang="it-IT" sz="1600" b="1"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scaduto</a:t>
            </a:r>
            <a:r>
              <a:rPr lang="it-IT" sz="16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 da oltre </a:t>
            </a:r>
            <a:r>
              <a:rPr lang="it-IT" sz="1600" b="1" u="sng"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novanta giorni</a:t>
            </a:r>
            <a:r>
              <a:rPr lang="it-IT" sz="16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1600" dirty="0">
                <a:solidFill>
                  <a:schemeClr val="accent2">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rPr>
              <a:t>e non versato superiore all'importo di </a:t>
            </a:r>
            <a:r>
              <a:rPr lang="it-IT" sz="16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euro 5.000</a:t>
            </a:r>
            <a:endParaRPr lang="it-IT" sz="1600" dirty="0">
              <a:solidFill>
                <a:srgbClr val="C00000"/>
              </a:solidFill>
            </a:endParaRPr>
          </a:p>
        </p:txBody>
      </p:sp>
      <p:sp>
        <p:nvSpPr>
          <p:cNvPr id="11" name="Rettangolo con angoli arrotondati 10">
            <a:extLst>
              <a:ext uri="{FF2B5EF4-FFF2-40B4-BE49-F238E27FC236}">
                <a16:creationId xmlns:a16="http://schemas.microsoft.com/office/drawing/2014/main" id="{9AE30BD5-D4F7-A4BF-4609-B7FFCD4C5F0D}"/>
              </a:ext>
            </a:extLst>
          </p:cNvPr>
          <p:cNvSpPr/>
          <p:nvPr/>
        </p:nvSpPr>
        <p:spPr>
          <a:xfrm>
            <a:off x="1806482" y="3622082"/>
            <a:ext cx="9919736" cy="141400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1338" indent="-180975" algn="just">
              <a:spcBef>
                <a:spcPts val="600"/>
              </a:spcBef>
            </a:pPr>
            <a:r>
              <a:rPr lang="it-IT" sz="1200" dirty="0">
                <a:solidFill>
                  <a:srgbClr val="FF814D"/>
                </a:solidFill>
                <a:effectLst/>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it-IT"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 </a:t>
            </a:r>
            <a:r>
              <a:rPr lang="it-IT" sz="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l'esistenza di un debito scaduto e non versato relativo all</a:t>
            </a:r>
            <a:r>
              <a:rPr lang="it-IT" sz="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it-IT" sz="1200" b="1" dirty="0">
                <a:solidFill>
                  <a:srgbClr val="C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imposta sul valore aggiunto</a:t>
            </a:r>
            <a:r>
              <a:rPr lang="it-IT" sz="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risultante dalla comunicazione dei dati delle liquidazioni periodiche di cui all'articolo 21-bis del decreto-legge 31 maggio 2010, n. 78, convertito, con modificazioni, dalla legge 30 luglio 2010, n. 122, di importo </a:t>
            </a:r>
          </a:p>
          <a:p>
            <a:pPr marL="1023938" indent="-246063" algn="just">
              <a:spcBef>
                <a:spcPts val="600"/>
              </a:spcBef>
              <a:buFont typeface="Arial" panose="020B0604020202020204" pitchFamily="34" charset="0"/>
              <a:buChar char="•"/>
            </a:pPr>
            <a:r>
              <a:rPr lang="it-IT" sz="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superiore a </a:t>
            </a:r>
            <a:r>
              <a:rPr lang="it-IT" sz="12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euro 5.000</a:t>
            </a:r>
            <a:r>
              <a:rPr lang="it-IT" sz="12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e, comunque, </a:t>
            </a:r>
          </a:p>
          <a:p>
            <a:pPr marL="1023938" indent="-246063" algn="just">
              <a:spcBef>
                <a:spcPts val="600"/>
              </a:spcBef>
              <a:buFont typeface="Arial" panose="020B0604020202020204" pitchFamily="34" charset="0"/>
              <a:buChar char="•"/>
            </a:pPr>
            <a:r>
              <a:rPr lang="it-IT" sz="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non inferiore al </a:t>
            </a:r>
            <a:r>
              <a:rPr lang="it-IT" sz="12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10 per cento </a:t>
            </a:r>
            <a:r>
              <a:rPr lang="it-IT" sz="12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dell'ammontare del volume d'affari risultante dalla dichiarazione relativa all'anno d'imposta precedente</a:t>
            </a:r>
            <a:r>
              <a:rPr lang="it-IT" sz="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1023938" indent="-246063" algn="just">
              <a:spcBef>
                <a:spcPts val="600"/>
              </a:spcBef>
              <a:buFont typeface="Arial" panose="020B0604020202020204" pitchFamily="34" charset="0"/>
              <a:buChar char="•"/>
            </a:pPr>
            <a:r>
              <a:rPr lang="it-IT" sz="1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la segnalazione viene in ogni caso inviata se il debito e' superiore all'importo di </a:t>
            </a:r>
            <a:r>
              <a:rPr lang="it-IT" sz="12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euro 20.000</a:t>
            </a:r>
            <a:endParaRPr lang="it-IT" sz="1200" dirty="0">
              <a:solidFill>
                <a:srgbClr val="C00000"/>
              </a:solidFill>
            </a:endParaRPr>
          </a:p>
        </p:txBody>
      </p:sp>
      <p:sp>
        <p:nvSpPr>
          <p:cNvPr id="15" name="Rettangolo con angoli arrotondati 14">
            <a:extLst>
              <a:ext uri="{FF2B5EF4-FFF2-40B4-BE49-F238E27FC236}">
                <a16:creationId xmlns:a16="http://schemas.microsoft.com/office/drawing/2014/main" id="{D05E3ACA-32C6-E9D9-2030-B580FFD898D9}"/>
              </a:ext>
            </a:extLst>
          </p:cNvPr>
          <p:cNvSpPr/>
          <p:nvPr/>
        </p:nvSpPr>
        <p:spPr>
          <a:xfrm>
            <a:off x="1806481" y="5190077"/>
            <a:ext cx="9919736" cy="157113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3888" indent="-263525" algn="just">
              <a:spcBef>
                <a:spcPts val="600"/>
              </a:spcBef>
            </a:pPr>
            <a:r>
              <a:rPr lang="it-IT" sz="1400" dirty="0">
                <a:solidFill>
                  <a:schemeClr val="accent1">
                    <a:lumMod val="75000"/>
                  </a:schemeClr>
                </a:solidFill>
                <a:effectLst/>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a:t>
            </a:r>
            <a:r>
              <a:rPr lang="it-IT"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sym typeface="Wingdings" pitchFamily="2" charset="2"/>
              </a:rPr>
              <a:t> </a:t>
            </a:r>
            <a:r>
              <a:rPr lang="it-IT" sz="14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l'esistenza di crediti affidati per la riscossione, </a:t>
            </a:r>
            <a:r>
              <a:rPr lang="it-IT" sz="1400" dirty="0" err="1">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autodichiarati</a:t>
            </a:r>
            <a:r>
              <a:rPr lang="it-IT" sz="14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o definitivamente accertati e scaduti da oltre </a:t>
            </a:r>
            <a:r>
              <a:rPr lang="it-IT" sz="14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novanta giorni</a:t>
            </a:r>
            <a:r>
              <a:rPr lang="it-IT" sz="14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superiori, </a:t>
            </a:r>
          </a:p>
          <a:p>
            <a:pPr marL="1289050" indent="-327025" algn="just">
              <a:spcBef>
                <a:spcPts val="600"/>
              </a:spcBef>
              <a:buFont typeface="Arial" panose="020B0604020202020204" pitchFamily="34" charset="0"/>
              <a:buChar char="•"/>
            </a:pPr>
            <a:r>
              <a:rPr lang="it-IT" sz="14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per le imprese individuali, </a:t>
            </a:r>
            <a:r>
              <a:rPr lang="it-IT" sz="14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all'importo di </a:t>
            </a:r>
            <a:r>
              <a:rPr lang="it-IT" sz="14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euro 100.000</a:t>
            </a:r>
            <a:r>
              <a:rPr lang="it-IT" sz="14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1289050" indent="-327025" algn="just">
              <a:spcBef>
                <a:spcPts val="600"/>
              </a:spcBef>
              <a:buFont typeface="Arial" panose="020B0604020202020204" pitchFamily="34" charset="0"/>
              <a:buChar char="•"/>
            </a:pPr>
            <a:r>
              <a:rPr lang="it-IT" sz="14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per le società di persone, all'importo di </a:t>
            </a:r>
            <a:r>
              <a:rPr lang="it-IT" sz="14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euro 200.000</a:t>
            </a:r>
            <a:r>
              <a:rPr lang="it-IT" sz="14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14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e, </a:t>
            </a:r>
          </a:p>
          <a:p>
            <a:pPr marL="1289050" indent="-327025" algn="just">
              <a:spcBef>
                <a:spcPts val="600"/>
              </a:spcBef>
              <a:buFont typeface="Arial" panose="020B0604020202020204" pitchFamily="34" charset="0"/>
              <a:buChar char="•"/>
            </a:pPr>
            <a:r>
              <a:rPr lang="it-IT" sz="14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per le altre società, all'importo di </a:t>
            </a:r>
            <a:r>
              <a:rPr lang="it-IT" sz="14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euro 500.000</a:t>
            </a:r>
            <a:endParaRPr lang="it-IT" sz="11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CasellaDiTesto 19">
            <a:extLst>
              <a:ext uri="{FF2B5EF4-FFF2-40B4-BE49-F238E27FC236}">
                <a16:creationId xmlns:a16="http://schemas.microsoft.com/office/drawing/2014/main" id="{DEDE9968-628E-7879-39BD-54E7EF55BB4B}"/>
              </a:ext>
            </a:extLst>
          </p:cNvPr>
          <p:cNvSpPr txBox="1"/>
          <p:nvPr/>
        </p:nvSpPr>
        <p:spPr>
          <a:xfrm>
            <a:off x="608181" y="6060832"/>
            <a:ext cx="994503" cy="584775"/>
          </a:xfrm>
          <a:prstGeom prst="rect">
            <a:avLst/>
          </a:prstGeom>
          <a:noFill/>
        </p:spPr>
        <p:txBody>
          <a:bodyPr wrap="none" rtlCol="0">
            <a:spAutoFit/>
          </a:bodyPr>
          <a:lstStyle/>
          <a:p>
            <a:r>
              <a:rPr lang="it-IT" sz="3200" dirty="0">
                <a:ln w="0"/>
                <a:solidFill>
                  <a:srgbClr val="FF814D"/>
                </a:solidFill>
                <a:effectLst>
                  <a:outerShdw blurRad="38100" dist="25400" dir="5400000" algn="ctr" rotWithShape="0">
                    <a:srgbClr val="6E747A">
                      <a:alpha val="43000"/>
                    </a:srgbClr>
                  </a:outerShdw>
                </a:effectLst>
                <a:latin typeface="Arial Rounded MT Bold" panose="020F0704030504030204" pitchFamily="34" charset="77"/>
              </a:rPr>
              <a:t>90 </a:t>
            </a:r>
            <a:r>
              <a:rPr lang="it-IT" sz="1200" dirty="0">
                <a:ln w="0"/>
                <a:solidFill>
                  <a:srgbClr val="FF814D"/>
                </a:solidFill>
                <a:effectLst>
                  <a:outerShdw blurRad="38100" dist="25400" dir="5400000" algn="ctr" rotWithShape="0">
                    <a:srgbClr val="6E747A">
                      <a:alpha val="43000"/>
                    </a:srgbClr>
                  </a:outerShdw>
                </a:effectLst>
                <a:latin typeface="Arial Rounded MT Bold" panose="020F0704030504030204" pitchFamily="34" charset="77"/>
              </a:rPr>
              <a:t>gg</a:t>
            </a:r>
            <a:endParaRPr lang="it-IT" sz="3200" dirty="0">
              <a:ln w="0"/>
              <a:solidFill>
                <a:srgbClr val="FF814D"/>
              </a:solidFill>
              <a:effectLst>
                <a:outerShdw blurRad="38100" dist="25400" dir="5400000" algn="ctr" rotWithShape="0">
                  <a:srgbClr val="6E747A">
                    <a:alpha val="43000"/>
                  </a:srgbClr>
                </a:outerShdw>
              </a:effectLst>
              <a:latin typeface="Arial Rounded MT Bold" panose="020F0704030504030204" pitchFamily="34" charset="77"/>
            </a:endParaRPr>
          </a:p>
        </p:txBody>
      </p:sp>
    </p:spTree>
    <p:extLst>
      <p:ext uri="{BB962C8B-B14F-4D97-AF65-F5344CB8AC3E}">
        <p14:creationId xmlns:p14="http://schemas.microsoft.com/office/powerpoint/2010/main" val="1378874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id="{4D266903-F6BB-D77D-33DA-201895A6B7F1}"/>
              </a:ext>
            </a:extLst>
          </p:cNvPr>
          <p:cNvSpPr/>
          <p:nvPr/>
        </p:nvSpPr>
        <p:spPr>
          <a:xfrm>
            <a:off x="1092146" y="420245"/>
            <a:ext cx="10313997" cy="61744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Obbligo di segnalazione all’OCRI da parte dei creditori pubblici qualificati</a:t>
            </a:r>
          </a:p>
        </p:txBody>
      </p:sp>
      <p:sp>
        <p:nvSpPr>
          <p:cNvPr id="5" name="CasellaDiTesto 4">
            <a:extLst>
              <a:ext uri="{FF2B5EF4-FFF2-40B4-BE49-F238E27FC236}">
                <a16:creationId xmlns:a16="http://schemas.microsoft.com/office/drawing/2014/main" id="{036613EE-7FC4-C374-334A-D247FCEA7924}"/>
              </a:ext>
            </a:extLst>
          </p:cNvPr>
          <p:cNvSpPr txBox="1"/>
          <p:nvPr/>
        </p:nvSpPr>
        <p:spPr>
          <a:xfrm>
            <a:off x="1185528" y="1148430"/>
            <a:ext cx="10106684" cy="5170646"/>
          </a:xfrm>
          <a:prstGeom prst="rect">
            <a:avLst/>
          </a:prstGeom>
          <a:noFill/>
        </p:spPr>
        <p:txBody>
          <a:bodyPr wrap="square">
            <a:spAutoFit/>
          </a:bodyPr>
          <a:lstStyle/>
          <a:p>
            <a:pPr algn="just">
              <a:spcBef>
                <a:spcPts val="600"/>
              </a:spcBef>
            </a:pPr>
            <a:r>
              <a:rPr lang="it-IT" sz="1400" b="1" i="0" u="none" strike="noStrike" dirty="0">
                <a:solidFill>
                  <a:srgbClr val="C00000"/>
                </a:solidFill>
                <a:effectLst/>
                <a:latin typeface="Corbel" panose="020B0503020204020204" pitchFamily="34" charset="0"/>
              </a:rPr>
              <a:t>Art. 15 Obbligo di segnalazione di creditori pubblici qualificati</a:t>
            </a:r>
          </a:p>
          <a:p>
            <a:pPr algn="just">
              <a:spcBef>
                <a:spcPts val="600"/>
              </a:spcBef>
            </a:pPr>
            <a:r>
              <a:rPr lang="it-IT" sz="1400" i="1" dirty="0">
                <a:solidFill>
                  <a:srgbClr val="0070C0"/>
                </a:solidFill>
                <a:latin typeface="Calibri" panose="020F0502020204030204" pitchFamily="34" charset="0"/>
                <a:cs typeface="Calibri" panose="020F0502020204030204" pitchFamily="34" charset="0"/>
              </a:rPr>
              <a:t>Testo previgente e superato dall’attuale art. 3</a:t>
            </a:r>
            <a:endParaRPr lang="it-IT" sz="1400" b="0" i="0" u="none" strike="noStrike" dirty="0">
              <a:solidFill>
                <a:srgbClr val="0070C0"/>
              </a:solidFill>
              <a:effectLst/>
              <a:latin typeface="Calibri" panose="020F0502020204030204" pitchFamily="34" charset="0"/>
              <a:cs typeface="Calibri" panose="020F0502020204030204" pitchFamily="34" charset="0"/>
            </a:endParaRPr>
          </a:p>
          <a:p>
            <a:pPr algn="just">
              <a:spcBef>
                <a:spcPts val="600"/>
              </a:spcBef>
            </a:pPr>
            <a:r>
              <a:rPr lang="it-IT" sz="1400" b="1" i="0" u="none" strike="noStrike" dirty="0">
                <a:solidFill>
                  <a:srgbClr val="434343"/>
                </a:solidFill>
                <a:effectLst/>
                <a:latin typeface="Corbel" panose="020B0503020204020204" pitchFamily="34" charset="0"/>
                <a:cs typeface="Calibri" panose="020F0502020204030204" pitchFamily="34" charset="0"/>
              </a:rPr>
              <a:t>Obbligo di segnalazione all’OCRI da parte dei creditori pubblici </a:t>
            </a:r>
            <a:r>
              <a:rPr lang="it-IT" sz="1400" b="0" i="0" u="none" strike="noStrike" dirty="0">
                <a:solidFill>
                  <a:srgbClr val="434343"/>
                </a:solidFill>
                <a:effectLst/>
                <a:latin typeface="Corbel" panose="020B0503020204020204" pitchFamily="34" charset="0"/>
                <a:cs typeface="Calibri" panose="020F0502020204030204" pitchFamily="34" charset="0"/>
              </a:rPr>
              <a:t>(Agenzia Entrate, INPS, INAIL)</a:t>
            </a:r>
          </a:p>
          <a:p>
            <a:pPr algn="just">
              <a:spcBef>
                <a:spcPts val="600"/>
              </a:spcBef>
            </a:pPr>
            <a:endParaRPr lang="it-IT" sz="500" b="0" i="0" u="none" strike="noStrike" dirty="0">
              <a:solidFill>
                <a:srgbClr val="434343"/>
              </a:solidFill>
              <a:effectLst/>
              <a:latin typeface="Corbel" panose="020B0503020204020204" pitchFamily="34" charset="0"/>
              <a:cs typeface="Calibri" panose="020F0502020204030204" pitchFamily="34" charset="0"/>
            </a:endParaRPr>
          </a:p>
          <a:p>
            <a:pPr algn="l"/>
            <a:r>
              <a:rPr lang="it-IT" sz="1400" b="0" i="0" u="none" strike="noStrike" dirty="0">
                <a:solidFill>
                  <a:srgbClr val="434343"/>
                </a:solidFill>
                <a:effectLst/>
                <a:latin typeface="Corbel" panose="020B0503020204020204" pitchFamily="34" charset="0"/>
              </a:rPr>
              <a:t>L</a:t>
            </a:r>
            <a:r>
              <a:rPr lang="it-IT" sz="1400" b="0" i="0" u="none" strike="noStrike" dirty="0">
                <a:solidFill>
                  <a:srgbClr val="434343"/>
                </a:solidFill>
                <a:effectLst/>
                <a:latin typeface="Calibri" panose="020F0502020204030204" pitchFamily="34" charset="0"/>
                <a:cs typeface="Calibri" panose="020F0502020204030204" pitchFamily="34" charset="0"/>
              </a:rPr>
              <a:t>'esposizione debitoria e' di importo rilevante: </a:t>
            </a:r>
          </a:p>
          <a:p>
            <a:pPr marL="342900" indent="-342900" algn="l">
              <a:buAutoNum type="alphaLcParenR"/>
            </a:pPr>
            <a:r>
              <a:rPr lang="it-IT" sz="1400" b="0" i="0" u="none" strike="noStrike" dirty="0">
                <a:solidFill>
                  <a:srgbClr val="434343"/>
                </a:solidFill>
                <a:effectLst/>
                <a:latin typeface="Calibri" panose="020F0502020204030204" pitchFamily="34" charset="0"/>
                <a:cs typeface="Calibri" panose="020F0502020204030204" pitchFamily="34" charset="0"/>
              </a:rPr>
              <a:t>per l'</a:t>
            </a:r>
            <a:r>
              <a:rPr lang="it-IT" sz="1400" b="1" i="0" u="none" strike="noStrike" dirty="0">
                <a:solidFill>
                  <a:schemeClr val="accent2">
                    <a:lumMod val="75000"/>
                  </a:schemeClr>
                </a:solidFill>
                <a:effectLst/>
                <a:highlight>
                  <a:srgbClr val="FFFF00"/>
                </a:highlight>
                <a:latin typeface="Calibri" panose="020F0502020204030204" pitchFamily="34" charset="0"/>
                <a:cs typeface="Calibri" panose="020F0502020204030204" pitchFamily="34" charset="0"/>
              </a:rPr>
              <a:t>Agenzia delle entrate</a:t>
            </a:r>
            <a:r>
              <a:rPr lang="it-IT" sz="1400" b="0" i="0" u="none" strike="noStrike" dirty="0">
                <a:solidFill>
                  <a:srgbClr val="434343"/>
                </a:solidFill>
                <a:effectLst/>
                <a:latin typeface="Calibri" panose="020F0502020204030204" pitchFamily="34" charset="0"/>
                <a:cs typeface="Calibri" panose="020F0502020204030204" pitchFamily="34" charset="0"/>
              </a:rPr>
              <a:t>, quando l'ammontare totale del debito scaduto e non versato per l'imposta sul valore aggiunto, risultante dalla comunicazione dei dati delle liquidazioni periodiche di cui </a:t>
            </a:r>
            <a:r>
              <a:rPr lang="it-IT" sz="1400" b="0" i="0" strike="noStrike" dirty="0">
                <a:effectLst/>
                <a:latin typeface="Calibri" panose="020F0502020204030204" pitchFamily="34" charset="0"/>
                <a:cs typeface="Calibri" panose="020F0502020204030204" pitchFamily="34" charset="0"/>
              </a:rPr>
              <a:t>all'</a:t>
            </a:r>
            <a:r>
              <a:rPr lang="it-IT" sz="1400" b="0" i="0" strike="noStrike" dirty="0">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articolo 21-bis del decreto-legge 31 maggio 2010, n. 78</a:t>
            </a:r>
            <a:r>
              <a:rPr lang="it-IT" sz="1400" b="0" i="0" u="none" strike="noStrike" dirty="0">
                <a:solidFill>
                  <a:srgbClr val="434343"/>
                </a:solidFill>
                <a:effectLst/>
                <a:latin typeface="Calibri" panose="020F0502020204030204" pitchFamily="34" charset="0"/>
                <a:cs typeface="Calibri" panose="020F0502020204030204" pitchFamily="34" charset="0"/>
              </a:rPr>
              <a:t>, convertito, con modificazioni, dalla </a:t>
            </a:r>
            <a:r>
              <a:rPr lang="it-IT" sz="1400" b="0" i="0" strike="noStrike" dirty="0">
                <a:effectLst/>
                <a:latin typeface="Calibri" panose="020F0502020204030204" pitchFamily="34" charset="0"/>
                <a:cs typeface="Calibri" panose="020F0502020204030204" pitchFamily="34" charset="0"/>
              </a:rPr>
              <a:t>legge 30 luglio 2010, n. 122</a:t>
            </a:r>
            <a:r>
              <a:rPr lang="it-IT" sz="1400" b="0" i="0" u="none" strike="noStrike" dirty="0">
                <a:solidFill>
                  <a:srgbClr val="434343"/>
                </a:solidFill>
                <a:effectLst/>
                <a:latin typeface="Calibri" panose="020F0502020204030204" pitchFamily="34" charset="0"/>
                <a:cs typeface="Calibri" panose="020F0502020204030204" pitchFamily="34" charset="0"/>
              </a:rPr>
              <a:t>, e' superiore ai seguenti importi: </a:t>
            </a:r>
          </a:p>
          <a:p>
            <a:pPr marL="715963" indent="-225425" algn="just">
              <a:buFont typeface="Arial" panose="020B0604020202020204" pitchFamily="34" charset="0"/>
              <a:buChar char="•"/>
            </a:pPr>
            <a:r>
              <a:rPr lang="it-IT" sz="1400" b="1" i="0" u="none" strike="noStrike" dirty="0">
                <a:solidFill>
                  <a:srgbClr val="434343"/>
                </a:solidFill>
                <a:effectLst/>
                <a:latin typeface="Calibri" panose="020F0502020204030204" pitchFamily="34" charset="0"/>
                <a:cs typeface="Calibri" panose="020F0502020204030204" pitchFamily="34" charset="0"/>
              </a:rPr>
              <a:t>euro 100.000</a:t>
            </a:r>
            <a:r>
              <a:rPr lang="it-IT" sz="1400" b="0" i="0" u="none" strike="noStrike" dirty="0">
                <a:solidFill>
                  <a:srgbClr val="434343"/>
                </a:solidFill>
                <a:effectLst/>
                <a:latin typeface="Calibri" panose="020F0502020204030204" pitchFamily="34" charset="0"/>
                <a:cs typeface="Calibri" panose="020F0502020204030204" pitchFamily="34" charset="0"/>
              </a:rPr>
              <a:t>, se il volume di affari risultante dalla dichiarazione relativa all'anno precedente non e' superiore ad euro 1.000.000; </a:t>
            </a:r>
          </a:p>
          <a:p>
            <a:pPr marL="715963" indent="-225425" algn="just">
              <a:buFont typeface="Arial" panose="020B0604020202020204" pitchFamily="34" charset="0"/>
              <a:buChar char="•"/>
            </a:pPr>
            <a:r>
              <a:rPr lang="it-IT" sz="1400" b="1" i="0" u="none" strike="noStrike" dirty="0">
                <a:solidFill>
                  <a:srgbClr val="434343"/>
                </a:solidFill>
                <a:effectLst/>
                <a:latin typeface="Calibri" panose="020F0502020204030204" pitchFamily="34" charset="0"/>
                <a:cs typeface="Calibri" panose="020F0502020204030204" pitchFamily="34" charset="0"/>
              </a:rPr>
              <a:t>euro 500.000</a:t>
            </a:r>
            <a:r>
              <a:rPr lang="it-IT" sz="1400" b="0" i="0" u="none" strike="noStrike" dirty="0">
                <a:solidFill>
                  <a:srgbClr val="434343"/>
                </a:solidFill>
                <a:effectLst/>
                <a:latin typeface="Calibri" panose="020F0502020204030204" pitchFamily="34" charset="0"/>
                <a:cs typeface="Calibri" panose="020F0502020204030204" pitchFamily="34" charset="0"/>
              </a:rPr>
              <a:t>, se il volume di affari risultante dalla dichiarazione relativa all'anno precedente non e' superiore ad euro 10.000.000; </a:t>
            </a:r>
          </a:p>
          <a:p>
            <a:pPr marL="715963" indent="-225425" algn="just">
              <a:buFont typeface="Arial" panose="020B0604020202020204" pitchFamily="34" charset="0"/>
              <a:buChar char="•"/>
            </a:pPr>
            <a:r>
              <a:rPr lang="it-IT" sz="1400" b="1" i="0" u="none" strike="noStrike" dirty="0">
                <a:solidFill>
                  <a:srgbClr val="434343"/>
                </a:solidFill>
                <a:effectLst/>
                <a:latin typeface="Calibri" panose="020F0502020204030204" pitchFamily="34" charset="0"/>
                <a:cs typeface="Calibri" panose="020F0502020204030204" pitchFamily="34" charset="0"/>
              </a:rPr>
              <a:t>euro 1.000.000 </a:t>
            </a:r>
            <a:r>
              <a:rPr lang="it-IT" sz="1400" b="0" i="0" u="none" strike="noStrike" dirty="0">
                <a:solidFill>
                  <a:srgbClr val="434343"/>
                </a:solidFill>
                <a:effectLst/>
                <a:latin typeface="Calibri" panose="020F0502020204030204" pitchFamily="34" charset="0"/>
                <a:cs typeface="Calibri" panose="020F0502020204030204" pitchFamily="34" charset="0"/>
              </a:rPr>
              <a:t>se il volume di affari risultante dalla dichiarazione relativa all'anno precedente e' superiore ad euro 10.000.000;(1)</a:t>
            </a:r>
          </a:p>
          <a:p>
            <a:pPr marL="223838" indent="-223838" algn="just"/>
            <a:endParaRPr lang="it-IT" sz="700" b="0" i="0" u="none" strike="noStrike" dirty="0">
              <a:solidFill>
                <a:srgbClr val="434343"/>
              </a:solidFill>
              <a:effectLst/>
              <a:latin typeface="Calibri" panose="020F0502020204030204" pitchFamily="34" charset="0"/>
              <a:cs typeface="Calibri" panose="020F0502020204030204" pitchFamily="34" charset="0"/>
            </a:endParaRPr>
          </a:p>
          <a:p>
            <a:pPr marL="223838" indent="-223838" algn="just"/>
            <a:r>
              <a:rPr lang="it-IT" sz="1400" b="0" i="0" u="none" strike="noStrike" dirty="0">
                <a:solidFill>
                  <a:srgbClr val="434343"/>
                </a:solidFill>
                <a:effectLst/>
                <a:latin typeface="Calibri" panose="020F0502020204030204" pitchFamily="34" charset="0"/>
                <a:cs typeface="Calibri" panose="020F0502020204030204" pitchFamily="34" charset="0"/>
              </a:rPr>
              <a:t>b) per l'</a:t>
            </a:r>
            <a:r>
              <a:rPr lang="it-IT" sz="1400" b="1" i="0" u="none" strike="noStrike" dirty="0">
                <a:solidFill>
                  <a:srgbClr val="434343"/>
                </a:solidFill>
                <a:effectLst/>
                <a:highlight>
                  <a:srgbClr val="FFFF00"/>
                </a:highlight>
                <a:latin typeface="Calibri" panose="020F0502020204030204" pitchFamily="34" charset="0"/>
                <a:cs typeface="Calibri" panose="020F0502020204030204" pitchFamily="34" charset="0"/>
              </a:rPr>
              <a:t>Istituto nazionale della previdenza sociale</a:t>
            </a:r>
            <a:r>
              <a:rPr lang="it-IT" sz="1400" b="0" i="0" u="none" strike="noStrike" dirty="0">
                <a:solidFill>
                  <a:srgbClr val="434343"/>
                </a:solidFill>
                <a:effectLst/>
                <a:latin typeface="Calibri" panose="020F0502020204030204" pitchFamily="34" charset="0"/>
                <a:cs typeface="Calibri" panose="020F0502020204030204" pitchFamily="34" charset="0"/>
              </a:rPr>
              <a:t>, quando il debitore e' in ritardo di oltre </a:t>
            </a:r>
            <a:r>
              <a:rPr lang="it-IT" sz="1400" b="1" i="0" u="none" strike="noStrike" dirty="0">
                <a:solidFill>
                  <a:srgbClr val="434343"/>
                </a:solidFill>
                <a:effectLst/>
                <a:highlight>
                  <a:srgbClr val="FFFF00"/>
                </a:highlight>
                <a:latin typeface="Calibri" panose="020F0502020204030204" pitchFamily="34" charset="0"/>
                <a:cs typeface="Calibri" panose="020F0502020204030204" pitchFamily="34" charset="0"/>
              </a:rPr>
              <a:t>sei mesi </a:t>
            </a:r>
            <a:r>
              <a:rPr lang="it-IT" sz="1400" b="0" i="0" u="none" strike="noStrike" dirty="0">
                <a:solidFill>
                  <a:srgbClr val="434343"/>
                </a:solidFill>
                <a:effectLst/>
                <a:latin typeface="Calibri" panose="020F0502020204030204" pitchFamily="34" charset="0"/>
                <a:cs typeface="Calibri" panose="020F0502020204030204" pitchFamily="34" charset="0"/>
              </a:rPr>
              <a:t>nel versamento di contributi previdenziali di ammontare </a:t>
            </a:r>
          </a:p>
          <a:p>
            <a:pPr marL="715963" indent="-287338" algn="just">
              <a:buFont typeface="Arial" panose="020B0604020202020204" pitchFamily="34" charset="0"/>
              <a:buChar char="•"/>
            </a:pPr>
            <a:r>
              <a:rPr lang="it-IT" sz="1400" b="0" i="0" u="none" strike="noStrike" dirty="0">
                <a:solidFill>
                  <a:srgbClr val="434343"/>
                </a:solidFill>
                <a:effectLst/>
                <a:latin typeface="Calibri" panose="020F0502020204030204" pitchFamily="34" charset="0"/>
                <a:cs typeface="Calibri" panose="020F0502020204030204" pitchFamily="34" charset="0"/>
              </a:rPr>
              <a:t>superiore alla </a:t>
            </a:r>
            <a:r>
              <a:rPr lang="it-IT" sz="1400" b="1" i="0" u="none" strike="noStrike" dirty="0">
                <a:solidFill>
                  <a:srgbClr val="434343"/>
                </a:solidFill>
                <a:effectLst/>
                <a:latin typeface="Calibri" panose="020F0502020204030204" pitchFamily="34" charset="0"/>
                <a:cs typeface="Calibri" panose="020F0502020204030204" pitchFamily="34" charset="0"/>
              </a:rPr>
              <a:t>metà di quelli dovuti nell'anno precedente</a:t>
            </a:r>
          </a:p>
          <a:p>
            <a:pPr marL="715963" indent="-287338" algn="just">
              <a:buFont typeface="Arial" panose="020B0604020202020204" pitchFamily="34" charset="0"/>
              <a:buChar char="•"/>
            </a:pPr>
            <a:r>
              <a:rPr lang="it-IT" sz="1400" b="0" i="0" u="none" strike="noStrike" dirty="0">
                <a:solidFill>
                  <a:srgbClr val="434343"/>
                </a:solidFill>
                <a:effectLst/>
                <a:latin typeface="Calibri" panose="020F0502020204030204" pitchFamily="34" charset="0"/>
                <a:cs typeface="Calibri" panose="020F0502020204030204" pitchFamily="34" charset="0"/>
              </a:rPr>
              <a:t>superiore alla soglia di </a:t>
            </a:r>
            <a:r>
              <a:rPr lang="it-IT" sz="1400" b="1" i="0" u="none" strike="noStrike" dirty="0">
                <a:solidFill>
                  <a:srgbClr val="434343"/>
                </a:solidFill>
                <a:effectLst/>
                <a:latin typeface="Calibri" panose="020F0502020204030204" pitchFamily="34" charset="0"/>
                <a:cs typeface="Calibri" panose="020F0502020204030204" pitchFamily="34" charset="0"/>
              </a:rPr>
              <a:t>euro 50.000</a:t>
            </a:r>
            <a:r>
              <a:rPr lang="it-IT" sz="1400" b="0" i="0" u="none" strike="noStrike" dirty="0">
                <a:solidFill>
                  <a:srgbClr val="434343"/>
                </a:solidFill>
                <a:effectLst/>
                <a:latin typeface="Calibri" panose="020F0502020204030204" pitchFamily="34" charset="0"/>
                <a:cs typeface="Calibri" panose="020F0502020204030204" pitchFamily="34" charset="0"/>
              </a:rPr>
              <a:t>; </a:t>
            </a:r>
          </a:p>
          <a:p>
            <a:pPr marL="223838" indent="-223838" algn="l"/>
            <a:endParaRPr lang="it-IT" sz="500" b="0" i="0" u="none" strike="noStrike" dirty="0">
              <a:solidFill>
                <a:srgbClr val="434343"/>
              </a:solidFill>
              <a:effectLst/>
              <a:latin typeface="Calibri" panose="020F0502020204030204" pitchFamily="34" charset="0"/>
              <a:cs typeface="Calibri" panose="020F0502020204030204" pitchFamily="34" charset="0"/>
            </a:endParaRPr>
          </a:p>
          <a:p>
            <a:pPr marL="223838" indent="-223838" algn="just"/>
            <a:r>
              <a:rPr lang="it-IT" sz="1400" b="0" i="0" u="none" strike="noStrike" dirty="0">
                <a:solidFill>
                  <a:srgbClr val="434343"/>
                </a:solidFill>
                <a:effectLst/>
                <a:latin typeface="Calibri" panose="020F0502020204030204" pitchFamily="34" charset="0"/>
                <a:cs typeface="Calibri" panose="020F0502020204030204" pitchFamily="34" charset="0"/>
              </a:rPr>
              <a:t>c) per l’</a:t>
            </a:r>
            <a:r>
              <a:rPr lang="it-IT" sz="1400" b="1" dirty="0">
                <a:solidFill>
                  <a:srgbClr val="434343"/>
                </a:solidFill>
                <a:highlight>
                  <a:srgbClr val="FFFF00"/>
                </a:highlight>
                <a:latin typeface="Calibri" panose="020F0502020204030204" pitchFamily="34" charset="0"/>
                <a:cs typeface="Calibri" panose="020F0502020204030204" pitchFamily="34" charset="0"/>
              </a:rPr>
              <a:t>A</a:t>
            </a:r>
            <a:r>
              <a:rPr lang="it-IT" sz="1400" b="1" i="0" u="none" strike="noStrike" dirty="0">
                <a:solidFill>
                  <a:srgbClr val="434343"/>
                </a:solidFill>
                <a:effectLst/>
                <a:highlight>
                  <a:srgbClr val="FFFF00"/>
                </a:highlight>
                <a:latin typeface="Calibri" panose="020F0502020204030204" pitchFamily="34" charset="0"/>
                <a:cs typeface="Calibri" panose="020F0502020204030204" pitchFamily="34" charset="0"/>
              </a:rPr>
              <a:t>gente della riscossione</a:t>
            </a:r>
            <a:r>
              <a:rPr lang="it-IT" sz="1400" b="0" i="0" u="none" strike="noStrike" dirty="0">
                <a:solidFill>
                  <a:srgbClr val="434343"/>
                </a:solidFill>
                <a:effectLst/>
                <a:latin typeface="Calibri" panose="020F0502020204030204" pitchFamily="34" charset="0"/>
                <a:cs typeface="Calibri" panose="020F0502020204030204" pitchFamily="34" charset="0"/>
              </a:rPr>
              <a:t>, quando la sommatoria dei crediti affidati per la riscossione dopo la data di entrata in vigore del presente codice, </a:t>
            </a:r>
            <a:r>
              <a:rPr lang="it-IT" sz="1400" b="0" i="0" u="none" strike="noStrike" dirty="0" err="1">
                <a:solidFill>
                  <a:srgbClr val="434343"/>
                </a:solidFill>
                <a:effectLst/>
                <a:latin typeface="Calibri" panose="020F0502020204030204" pitchFamily="34" charset="0"/>
                <a:cs typeface="Calibri" panose="020F0502020204030204" pitchFamily="34" charset="0"/>
              </a:rPr>
              <a:t>autodichiarati</a:t>
            </a:r>
            <a:r>
              <a:rPr lang="it-IT" sz="1400" b="0" i="0" u="none" strike="noStrike" dirty="0">
                <a:solidFill>
                  <a:srgbClr val="434343"/>
                </a:solidFill>
                <a:effectLst/>
                <a:latin typeface="Calibri" panose="020F0502020204030204" pitchFamily="34" charset="0"/>
                <a:cs typeface="Calibri" panose="020F0502020204030204" pitchFamily="34" charset="0"/>
              </a:rPr>
              <a:t> o definitivamente accertati e </a:t>
            </a:r>
            <a:r>
              <a:rPr lang="it-IT" sz="1400" b="1" i="0" u="none" strike="noStrike" dirty="0">
                <a:solidFill>
                  <a:srgbClr val="434343"/>
                </a:solidFill>
                <a:effectLst/>
                <a:latin typeface="Calibri" panose="020F0502020204030204" pitchFamily="34" charset="0"/>
                <a:cs typeface="Calibri" panose="020F0502020204030204" pitchFamily="34" charset="0"/>
              </a:rPr>
              <a:t>scaduti da oltre </a:t>
            </a:r>
            <a:r>
              <a:rPr lang="it-IT" sz="1400" b="1" i="0" u="none" strike="noStrike" dirty="0">
                <a:solidFill>
                  <a:srgbClr val="434343"/>
                </a:solidFill>
                <a:effectLst/>
                <a:highlight>
                  <a:srgbClr val="FFFF00"/>
                </a:highlight>
                <a:latin typeface="Calibri" panose="020F0502020204030204" pitchFamily="34" charset="0"/>
                <a:cs typeface="Calibri" panose="020F0502020204030204" pitchFamily="34" charset="0"/>
              </a:rPr>
              <a:t>novanta</a:t>
            </a:r>
            <a:r>
              <a:rPr lang="it-IT" sz="1400" b="1" i="0" u="none" strike="noStrike" dirty="0">
                <a:solidFill>
                  <a:srgbClr val="434343"/>
                </a:solidFill>
                <a:effectLst/>
                <a:latin typeface="Calibri" panose="020F0502020204030204" pitchFamily="34" charset="0"/>
                <a:cs typeface="Calibri" panose="020F0502020204030204" pitchFamily="34" charset="0"/>
              </a:rPr>
              <a:t> giorni</a:t>
            </a:r>
            <a:r>
              <a:rPr lang="it-IT" sz="1400" b="0" i="0" u="none" strike="noStrike" dirty="0">
                <a:solidFill>
                  <a:srgbClr val="434343"/>
                </a:solidFill>
                <a:effectLst/>
                <a:latin typeface="Calibri" panose="020F0502020204030204" pitchFamily="34" charset="0"/>
                <a:cs typeface="Calibri" panose="020F0502020204030204" pitchFamily="34" charset="0"/>
              </a:rPr>
              <a:t> superi, </a:t>
            </a:r>
          </a:p>
          <a:p>
            <a:pPr marL="715963" indent="-287338" algn="just">
              <a:buFont typeface="Arial" panose="020B0604020202020204" pitchFamily="34" charset="0"/>
              <a:buChar char="•"/>
            </a:pPr>
            <a:r>
              <a:rPr lang="it-IT" sz="1400" b="0" i="0" u="none" strike="noStrike" dirty="0">
                <a:solidFill>
                  <a:srgbClr val="434343"/>
                </a:solidFill>
                <a:effectLst/>
                <a:latin typeface="Calibri" panose="020F0502020204030204" pitchFamily="34" charset="0"/>
                <a:cs typeface="Calibri" panose="020F0502020204030204" pitchFamily="34" charset="0"/>
              </a:rPr>
              <a:t>per le imprese individuali, la soglia di </a:t>
            </a:r>
            <a:r>
              <a:rPr lang="it-IT" sz="1400" b="1" i="0" u="none" strike="noStrike" dirty="0">
                <a:solidFill>
                  <a:srgbClr val="434343"/>
                </a:solidFill>
                <a:effectLst/>
                <a:latin typeface="Calibri" panose="020F0502020204030204" pitchFamily="34" charset="0"/>
                <a:cs typeface="Calibri" panose="020F0502020204030204" pitchFamily="34" charset="0"/>
              </a:rPr>
              <a:t>euro 500.000 </a:t>
            </a:r>
          </a:p>
          <a:p>
            <a:pPr marL="715963" indent="-287338" algn="just">
              <a:buFont typeface="Arial" panose="020B0604020202020204" pitchFamily="34" charset="0"/>
              <a:buChar char="•"/>
            </a:pPr>
            <a:r>
              <a:rPr lang="it-IT" sz="1400" b="0" i="0" u="none" strike="noStrike" dirty="0">
                <a:solidFill>
                  <a:srgbClr val="434343"/>
                </a:solidFill>
                <a:effectLst/>
                <a:latin typeface="Calibri" panose="020F0502020204030204" pitchFamily="34" charset="0"/>
                <a:cs typeface="Calibri" panose="020F0502020204030204" pitchFamily="34" charset="0"/>
              </a:rPr>
              <a:t>per le imprese collettive, la soglia di </a:t>
            </a:r>
            <a:r>
              <a:rPr lang="it-IT" sz="1400" b="1" i="0" u="none" strike="noStrike" dirty="0">
                <a:solidFill>
                  <a:srgbClr val="434343"/>
                </a:solidFill>
                <a:effectLst/>
                <a:latin typeface="Calibri" panose="020F0502020204030204" pitchFamily="34" charset="0"/>
                <a:cs typeface="Calibri" panose="020F0502020204030204" pitchFamily="34" charset="0"/>
              </a:rPr>
              <a:t>euro 1.000.000</a:t>
            </a:r>
            <a:r>
              <a:rPr lang="it-IT" sz="1400" b="0" i="0" u="none" strike="noStrike" dirty="0">
                <a:solidFill>
                  <a:srgbClr val="434343"/>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50590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id="{4D266903-F6BB-D77D-33DA-201895A6B7F1}"/>
              </a:ext>
            </a:extLst>
          </p:cNvPr>
          <p:cNvSpPr/>
          <p:nvPr/>
        </p:nvSpPr>
        <p:spPr>
          <a:xfrm>
            <a:off x="647272" y="420245"/>
            <a:ext cx="10962524" cy="61744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Obblighi di segnalazione dell’Organo di controllo</a:t>
            </a:r>
          </a:p>
        </p:txBody>
      </p:sp>
      <p:sp>
        <p:nvSpPr>
          <p:cNvPr id="5" name="CasellaDiTesto 4">
            <a:extLst>
              <a:ext uri="{FF2B5EF4-FFF2-40B4-BE49-F238E27FC236}">
                <a16:creationId xmlns:a16="http://schemas.microsoft.com/office/drawing/2014/main" id="{036613EE-7FC4-C374-334A-D247FCEA7924}"/>
              </a:ext>
            </a:extLst>
          </p:cNvPr>
          <p:cNvSpPr txBox="1"/>
          <p:nvPr/>
        </p:nvSpPr>
        <p:spPr>
          <a:xfrm>
            <a:off x="815658" y="1128886"/>
            <a:ext cx="5554319" cy="2508379"/>
          </a:xfrm>
          <a:prstGeom prst="rect">
            <a:avLst/>
          </a:prstGeom>
          <a:noFill/>
        </p:spPr>
        <p:txBody>
          <a:bodyPr wrap="square">
            <a:spAutoFit/>
          </a:bodyPr>
          <a:lstStyle/>
          <a:p>
            <a:pPr algn="l"/>
            <a:r>
              <a:rPr lang="it-IT" sz="1200" b="1" i="0" u="none" strike="noStrike" dirty="0">
                <a:solidFill>
                  <a:srgbClr val="C00000"/>
                </a:solidFill>
                <a:effectLst/>
                <a:latin typeface="Corbel" panose="020B0503020204020204" pitchFamily="34" charset="0"/>
                <a:cs typeface="Calibri" panose="020F0502020204030204" pitchFamily="34" charset="0"/>
              </a:rPr>
              <a:t>Art. 14 Obbligo di segnalazione degli organi di controllo societari</a:t>
            </a:r>
          </a:p>
          <a:p>
            <a:pPr algn="just">
              <a:spcBef>
                <a:spcPts val="600"/>
              </a:spcBef>
            </a:pPr>
            <a:r>
              <a:rPr lang="it-IT" sz="1200" i="1" dirty="0">
                <a:solidFill>
                  <a:srgbClr val="0070C0"/>
                </a:solidFill>
                <a:latin typeface="Calibri" panose="020F0502020204030204" pitchFamily="34" charset="0"/>
                <a:cs typeface="Calibri" panose="020F0502020204030204" pitchFamily="34" charset="0"/>
              </a:rPr>
              <a:t>Testo previgente e superato dall’attuale art. 3</a:t>
            </a:r>
            <a:endParaRPr lang="it-IT" sz="1200" b="0" i="0" u="none" strike="noStrike" dirty="0">
              <a:solidFill>
                <a:srgbClr val="0070C0"/>
              </a:solidFill>
              <a:effectLst/>
              <a:latin typeface="Calibri" panose="020F0502020204030204" pitchFamily="34" charset="0"/>
              <a:cs typeface="Calibri" panose="020F0502020204030204" pitchFamily="34" charset="0"/>
            </a:endParaRPr>
          </a:p>
          <a:p>
            <a:pPr algn="l"/>
            <a:endParaRPr lang="it-IT" sz="1200" dirty="0">
              <a:solidFill>
                <a:srgbClr val="434343"/>
              </a:solidFill>
              <a:latin typeface="Calibri" panose="020F0502020204030204" pitchFamily="34" charset="0"/>
              <a:cs typeface="Calibri" panose="020F0502020204030204" pitchFamily="34" charset="0"/>
            </a:endParaRPr>
          </a:p>
          <a:p>
            <a:pPr algn="just">
              <a:spcBef>
                <a:spcPts val="600"/>
              </a:spcBef>
            </a:pPr>
            <a:r>
              <a:rPr lang="it-IT" sz="1200" b="0" i="0" u="none" strike="noStrike" dirty="0">
                <a:solidFill>
                  <a:srgbClr val="434343"/>
                </a:solidFill>
                <a:effectLst/>
                <a:latin typeface="Calibri" panose="020F0502020204030204" pitchFamily="34" charset="0"/>
                <a:cs typeface="Calibri" panose="020F0502020204030204" pitchFamily="34" charset="0"/>
              </a:rPr>
              <a:t>1. Gli organi di controllo societari, il revisore contabile e la società di revisione, ciascuno nell'ambito delle proprie funzioni, hanno </a:t>
            </a:r>
            <a:r>
              <a:rPr lang="it-IT" sz="1200" b="1" i="0" u="none" strike="noStrike" dirty="0">
                <a:solidFill>
                  <a:srgbClr val="0070C0"/>
                </a:solidFill>
                <a:effectLst/>
                <a:latin typeface="Calibri" panose="020F0502020204030204" pitchFamily="34" charset="0"/>
                <a:cs typeface="Calibri" panose="020F0502020204030204" pitchFamily="34" charset="0"/>
              </a:rPr>
              <a:t>l'obbligo di verificare </a:t>
            </a:r>
            <a:r>
              <a:rPr lang="it-IT" sz="1200" b="0" i="0" u="none" strike="noStrike" dirty="0">
                <a:solidFill>
                  <a:srgbClr val="434343"/>
                </a:solidFill>
                <a:effectLst/>
                <a:latin typeface="Calibri" panose="020F0502020204030204" pitchFamily="34" charset="0"/>
                <a:cs typeface="Calibri" panose="020F0502020204030204" pitchFamily="34" charset="0"/>
              </a:rPr>
              <a:t>che l'organo amministrativo valuti costantemente, assumendo le conseguenti idonee iniziative, </a:t>
            </a:r>
          </a:p>
          <a:p>
            <a:pPr marL="285750" indent="-285750" algn="just">
              <a:spcBef>
                <a:spcPts val="600"/>
              </a:spcBef>
              <a:buFont typeface="Arial" panose="020B0604020202020204" pitchFamily="34" charset="0"/>
              <a:buChar char="•"/>
            </a:pPr>
            <a:r>
              <a:rPr lang="it-IT" sz="1200" b="0" i="0" u="none" strike="noStrike" dirty="0">
                <a:solidFill>
                  <a:srgbClr val="434343"/>
                </a:solidFill>
                <a:effectLst/>
                <a:latin typeface="Calibri" panose="020F0502020204030204" pitchFamily="34" charset="0"/>
                <a:cs typeface="Calibri" panose="020F0502020204030204" pitchFamily="34" charset="0"/>
              </a:rPr>
              <a:t>se l'</a:t>
            </a:r>
            <a:r>
              <a:rPr lang="it-IT" sz="1200" b="1" i="0" u="none" strike="noStrike" dirty="0">
                <a:solidFill>
                  <a:srgbClr val="0070C0"/>
                </a:solidFill>
                <a:effectLst/>
                <a:latin typeface="Calibri" panose="020F0502020204030204" pitchFamily="34" charset="0"/>
                <a:cs typeface="Calibri" panose="020F0502020204030204" pitchFamily="34" charset="0"/>
              </a:rPr>
              <a:t>assetto organizzativo </a:t>
            </a:r>
            <a:r>
              <a:rPr lang="it-IT" sz="1200" b="0" i="0" u="none" strike="noStrike" dirty="0">
                <a:solidFill>
                  <a:srgbClr val="434343"/>
                </a:solidFill>
                <a:effectLst/>
                <a:latin typeface="Calibri" panose="020F0502020204030204" pitchFamily="34" charset="0"/>
                <a:cs typeface="Calibri" panose="020F0502020204030204" pitchFamily="34" charset="0"/>
              </a:rPr>
              <a:t>dell'impresa e' adeguato, </a:t>
            </a:r>
          </a:p>
          <a:p>
            <a:pPr marL="285750" indent="-285750" algn="just">
              <a:spcBef>
                <a:spcPts val="600"/>
              </a:spcBef>
              <a:buFont typeface="Arial" panose="020B0604020202020204" pitchFamily="34" charset="0"/>
              <a:buChar char="•"/>
            </a:pPr>
            <a:r>
              <a:rPr lang="it-IT" sz="1200" b="0" i="0" u="none" strike="noStrike" dirty="0">
                <a:solidFill>
                  <a:srgbClr val="434343"/>
                </a:solidFill>
                <a:effectLst/>
                <a:latin typeface="Calibri" panose="020F0502020204030204" pitchFamily="34" charset="0"/>
                <a:cs typeface="Calibri" panose="020F0502020204030204" pitchFamily="34" charset="0"/>
              </a:rPr>
              <a:t>se sussiste l'</a:t>
            </a:r>
            <a:r>
              <a:rPr lang="it-IT" sz="1200" b="1" i="0" u="none" strike="noStrike" dirty="0">
                <a:solidFill>
                  <a:srgbClr val="0070C0"/>
                </a:solidFill>
                <a:effectLst/>
                <a:latin typeface="Calibri" panose="020F0502020204030204" pitchFamily="34" charset="0"/>
                <a:cs typeface="Calibri" panose="020F0502020204030204" pitchFamily="34" charset="0"/>
              </a:rPr>
              <a:t>equilibrio economico finanziario </a:t>
            </a:r>
            <a:r>
              <a:rPr lang="it-IT" sz="1200" b="0" i="0" u="none" strike="noStrike" dirty="0">
                <a:solidFill>
                  <a:srgbClr val="434343"/>
                </a:solidFill>
                <a:effectLst/>
                <a:latin typeface="Calibri" panose="020F0502020204030204" pitchFamily="34" charset="0"/>
                <a:cs typeface="Calibri" panose="020F0502020204030204" pitchFamily="34" charset="0"/>
              </a:rPr>
              <a:t>e quale e' il prevedibile andamento della gestione, </a:t>
            </a:r>
          </a:p>
          <a:p>
            <a:pPr marL="285750" indent="-285750" algn="just">
              <a:spcBef>
                <a:spcPts val="600"/>
              </a:spcBef>
              <a:buFont typeface="Arial" panose="020B0604020202020204" pitchFamily="34" charset="0"/>
              <a:buChar char="•"/>
            </a:pPr>
            <a:r>
              <a:rPr lang="it-IT" sz="1200" b="0" i="0" u="none" strike="noStrike" dirty="0">
                <a:solidFill>
                  <a:srgbClr val="434343"/>
                </a:solidFill>
                <a:effectLst/>
                <a:latin typeface="Calibri" panose="020F0502020204030204" pitchFamily="34" charset="0"/>
                <a:cs typeface="Calibri" panose="020F0502020204030204" pitchFamily="34" charset="0"/>
              </a:rPr>
              <a:t>nonché di </a:t>
            </a:r>
            <a:r>
              <a:rPr lang="it-IT" sz="1200" b="1" i="0" u="none" strike="noStrike" dirty="0">
                <a:solidFill>
                  <a:srgbClr val="0070C0"/>
                </a:solidFill>
                <a:effectLst/>
                <a:latin typeface="Calibri" panose="020F0502020204030204" pitchFamily="34" charset="0"/>
                <a:cs typeface="Calibri" panose="020F0502020204030204" pitchFamily="34" charset="0"/>
              </a:rPr>
              <a:t>segnalare</a:t>
            </a:r>
            <a:r>
              <a:rPr lang="it-IT" sz="1200" b="0" i="0" u="none" strike="noStrike" dirty="0">
                <a:solidFill>
                  <a:srgbClr val="434343"/>
                </a:solidFill>
                <a:effectLst/>
                <a:latin typeface="Calibri" panose="020F0502020204030204" pitchFamily="34" charset="0"/>
                <a:cs typeface="Calibri" panose="020F0502020204030204" pitchFamily="34" charset="0"/>
              </a:rPr>
              <a:t> immediatamente allo stesso organo amministrativo l'esistenza di fondati indizi della crisi.</a:t>
            </a:r>
          </a:p>
        </p:txBody>
      </p:sp>
      <p:sp>
        <p:nvSpPr>
          <p:cNvPr id="4" name="CasellaDiTesto 3">
            <a:extLst>
              <a:ext uri="{FF2B5EF4-FFF2-40B4-BE49-F238E27FC236}">
                <a16:creationId xmlns:a16="http://schemas.microsoft.com/office/drawing/2014/main" id="{B667425E-A4C9-64E3-D8B6-549AA5754D9F}"/>
              </a:ext>
            </a:extLst>
          </p:cNvPr>
          <p:cNvSpPr txBox="1"/>
          <p:nvPr/>
        </p:nvSpPr>
        <p:spPr>
          <a:xfrm>
            <a:off x="815657" y="3657124"/>
            <a:ext cx="5554319" cy="3093154"/>
          </a:xfrm>
          <a:prstGeom prst="rect">
            <a:avLst/>
          </a:prstGeom>
          <a:noFill/>
        </p:spPr>
        <p:txBody>
          <a:bodyPr wrap="square">
            <a:spAutoFit/>
          </a:bodyPr>
          <a:lstStyle/>
          <a:p>
            <a:pPr marL="184150" indent="-184150" algn="just"/>
            <a:r>
              <a:rPr lang="it-IT" sz="1300" b="0" i="0" u="none" strike="noStrike" dirty="0">
                <a:solidFill>
                  <a:srgbClr val="434343"/>
                </a:solidFill>
                <a:effectLst/>
                <a:latin typeface="Calibri" panose="020F0502020204030204" pitchFamily="34" charset="0"/>
                <a:cs typeface="Calibri" panose="020F0502020204030204" pitchFamily="34" charset="0"/>
              </a:rPr>
              <a:t>2. La segnalazione deve essere </a:t>
            </a:r>
            <a:r>
              <a:rPr lang="it-IT" sz="1300" b="1" i="0" u="none" strike="noStrike" dirty="0">
                <a:solidFill>
                  <a:srgbClr val="0070C0"/>
                </a:solidFill>
                <a:effectLst/>
                <a:latin typeface="Calibri" panose="020F0502020204030204" pitchFamily="34" charset="0"/>
                <a:cs typeface="Calibri" panose="020F0502020204030204" pitchFamily="34" charset="0"/>
              </a:rPr>
              <a:t>motivata</a:t>
            </a:r>
            <a:r>
              <a:rPr lang="it-IT" sz="1300" b="0" i="0" u="none" strike="noStrike" dirty="0">
                <a:solidFill>
                  <a:srgbClr val="434343"/>
                </a:solidFill>
                <a:effectLst/>
                <a:latin typeface="Calibri" panose="020F0502020204030204" pitchFamily="34" charset="0"/>
                <a:cs typeface="Calibri" panose="020F0502020204030204" pitchFamily="34" charset="0"/>
              </a:rPr>
              <a:t>, fatta per iscritto, a mezzo posta elettronica certificata o comunque con mezzi che assicurino la prova dell'avvenuta ricezione, e deve contenere la fissazione di un </a:t>
            </a:r>
            <a:r>
              <a:rPr lang="it-IT" sz="1300" b="1" i="0" u="none" strike="noStrike" dirty="0">
                <a:solidFill>
                  <a:srgbClr val="434343"/>
                </a:solidFill>
                <a:effectLst/>
                <a:latin typeface="Calibri" panose="020F0502020204030204" pitchFamily="34" charset="0"/>
                <a:cs typeface="Calibri" panose="020F0502020204030204" pitchFamily="34" charset="0"/>
              </a:rPr>
              <a:t>congruo termine, </a:t>
            </a:r>
            <a:r>
              <a:rPr lang="it-IT" sz="1300" b="0" i="0" u="none" strike="noStrike" dirty="0">
                <a:solidFill>
                  <a:srgbClr val="434343"/>
                </a:solidFill>
                <a:effectLst/>
                <a:latin typeface="Calibri" panose="020F0502020204030204" pitchFamily="34" charset="0"/>
                <a:cs typeface="Calibri" panose="020F0502020204030204" pitchFamily="34" charset="0"/>
              </a:rPr>
              <a:t>non superiore a </a:t>
            </a:r>
            <a:r>
              <a:rPr lang="it-IT" sz="1300" b="1" i="0" u="none" strike="noStrike" dirty="0">
                <a:solidFill>
                  <a:srgbClr val="434343"/>
                </a:solidFill>
                <a:effectLst/>
                <a:latin typeface="Calibri" panose="020F0502020204030204" pitchFamily="34" charset="0"/>
                <a:cs typeface="Calibri" panose="020F0502020204030204" pitchFamily="34" charset="0"/>
              </a:rPr>
              <a:t>trenta giorni</a:t>
            </a:r>
            <a:r>
              <a:rPr lang="it-IT" sz="1300" b="0" i="0" u="none" strike="noStrike" dirty="0">
                <a:solidFill>
                  <a:srgbClr val="434343"/>
                </a:solidFill>
                <a:effectLst/>
                <a:latin typeface="Calibri" panose="020F0502020204030204" pitchFamily="34" charset="0"/>
                <a:cs typeface="Calibri" panose="020F0502020204030204" pitchFamily="34" charset="0"/>
              </a:rPr>
              <a:t>, entro il quale l'organo amministrativo </a:t>
            </a:r>
            <a:r>
              <a:rPr lang="it-IT" sz="1300" b="1" i="0" u="none" strike="noStrike" dirty="0">
                <a:solidFill>
                  <a:srgbClr val="434343"/>
                </a:solidFill>
                <a:effectLst/>
                <a:latin typeface="Calibri" panose="020F0502020204030204" pitchFamily="34" charset="0"/>
                <a:cs typeface="Calibri" panose="020F0502020204030204" pitchFamily="34" charset="0"/>
              </a:rPr>
              <a:t>deve riferire </a:t>
            </a:r>
            <a:r>
              <a:rPr lang="it-IT" sz="1300" b="0" i="0" u="none" strike="noStrike" dirty="0">
                <a:solidFill>
                  <a:srgbClr val="434343"/>
                </a:solidFill>
                <a:effectLst/>
                <a:latin typeface="Calibri" panose="020F0502020204030204" pitchFamily="34" charset="0"/>
                <a:cs typeface="Calibri" panose="020F0502020204030204" pitchFamily="34" charset="0"/>
              </a:rPr>
              <a:t>in ordine alle soluzioni individuate e alle iniziative intraprese. In caso di omessa o inadeguata risposta, ovvero di mancata adozione nei successivi sessanta giorni delle misure ritenute necessarie per superare lo stato di crisi, i soggetti di cui al comma 1 informano senza indugio l'OCRI, fornendo ogni elemento utile per le relative determinazioni, anche in deroga al disposto </a:t>
            </a:r>
            <a:r>
              <a:rPr lang="it-IT" sz="1300" b="0" i="0" strike="noStrike" dirty="0">
                <a:effectLst/>
                <a:latin typeface="Calibri" panose="020F0502020204030204" pitchFamily="34" charset="0"/>
                <a:cs typeface="Calibri" panose="020F0502020204030204" pitchFamily="34" charset="0"/>
              </a:rPr>
              <a:t>dell'articolo 2407, primo comma, del codice civile </a:t>
            </a:r>
            <a:r>
              <a:rPr lang="it-IT" sz="1300" b="0" i="0" u="none" strike="noStrike" dirty="0">
                <a:solidFill>
                  <a:srgbClr val="434343"/>
                </a:solidFill>
                <a:effectLst/>
                <a:latin typeface="Calibri" panose="020F0502020204030204" pitchFamily="34" charset="0"/>
                <a:cs typeface="Calibri" panose="020F0502020204030204" pitchFamily="34" charset="0"/>
              </a:rPr>
              <a:t>e dell'articolo 9-bis, commi 1 e 2, del </a:t>
            </a:r>
            <a:r>
              <a:rPr lang="it-IT" sz="1300" b="0" i="0" strike="noStrike" dirty="0">
                <a:effectLst/>
                <a:latin typeface="Calibri" panose="020F0502020204030204" pitchFamily="34" charset="0"/>
                <a:cs typeface="Calibri" panose="020F0502020204030204" pitchFamily="34" charset="0"/>
              </a:rPr>
              <a:t>decreto legislativo 27 gennaio 2010, n. 39</a:t>
            </a:r>
            <a:r>
              <a:rPr lang="it-IT" sz="1300" b="0" i="0" u="none" strike="noStrike" dirty="0">
                <a:solidFill>
                  <a:srgbClr val="434343"/>
                </a:solidFill>
                <a:effectLst/>
                <a:latin typeface="Calibri" panose="020F0502020204030204" pitchFamily="34" charset="0"/>
                <a:cs typeface="Calibri" panose="020F0502020204030204" pitchFamily="34" charset="0"/>
              </a:rPr>
              <a:t> quanto all'obbligo di segretezza. Gli organi di controllo societari, quando effettuano la segnalazione, ne informano senza indugio anche il revisore contabile o la società di revisione; allo stesso modo, il revisore contabile o la società di revisione informano l'organo di controllo della segnalazione effettuata.</a:t>
            </a:r>
          </a:p>
        </p:txBody>
      </p:sp>
      <p:sp>
        <p:nvSpPr>
          <p:cNvPr id="10" name="CasellaDiTesto 9">
            <a:extLst>
              <a:ext uri="{FF2B5EF4-FFF2-40B4-BE49-F238E27FC236}">
                <a16:creationId xmlns:a16="http://schemas.microsoft.com/office/drawing/2014/main" id="{D8065061-E507-0050-A14B-DF5E1A29AF8B}"/>
              </a:ext>
            </a:extLst>
          </p:cNvPr>
          <p:cNvSpPr txBox="1"/>
          <p:nvPr/>
        </p:nvSpPr>
        <p:spPr>
          <a:xfrm>
            <a:off x="6575461" y="1128886"/>
            <a:ext cx="4931595" cy="4078039"/>
          </a:xfrm>
          <a:prstGeom prst="rect">
            <a:avLst/>
          </a:prstGeom>
          <a:noFill/>
        </p:spPr>
        <p:txBody>
          <a:bodyPr wrap="square">
            <a:spAutoFit/>
          </a:bodyPr>
          <a:lstStyle/>
          <a:p>
            <a:pPr marL="450215" indent="-450215" algn="just">
              <a:spcBef>
                <a:spcPts val="600"/>
              </a:spcBef>
            </a:pPr>
            <a:r>
              <a:rPr lang="it-IT" sz="1300" b="1" dirty="0">
                <a:solidFill>
                  <a:srgbClr val="C00000"/>
                </a:solidFill>
                <a:effectLst/>
                <a:latin typeface="Corbel" panose="020B0503020204020204" pitchFamily="34" charset="0"/>
                <a:ea typeface="Times New Roman" panose="02020603050405020304" pitchFamily="18" charset="0"/>
                <a:cs typeface="Calibri" panose="020F0502020204030204" pitchFamily="34" charset="0"/>
              </a:rPr>
              <a:t>Art. 25-octies. - Segnalazione dell'organo di controllo</a:t>
            </a:r>
          </a:p>
          <a:p>
            <a:pPr marL="450215" indent="-450215" algn="just">
              <a:spcBef>
                <a:spcPts val="600"/>
              </a:spcBef>
            </a:pPr>
            <a:r>
              <a:rPr lang="it-IT" sz="1300" i="1" dirty="0">
                <a:solidFill>
                  <a:srgbClr val="2F5496"/>
                </a:solidFill>
                <a:latin typeface="Calibri" panose="020F0502020204030204" pitchFamily="34" charset="0"/>
                <a:ea typeface="Times New Roman" panose="02020603050405020304" pitchFamily="18" charset="0"/>
                <a:cs typeface="Calibri" panose="020F0502020204030204" pitchFamily="34" charset="0"/>
              </a:rPr>
              <a:t>Testo attuale</a:t>
            </a:r>
            <a:endParaRPr lang="it-IT" sz="1300" i="1" dirty="0">
              <a:solidFill>
                <a:srgbClr val="2F5496"/>
              </a:solidFill>
              <a:effectLst/>
              <a:latin typeface="Calibri" panose="020F0502020204030204" pitchFamily="34" charset="0"/>
              <a:ea typeface="Times New Roman" panose="02020603050405020304" pitchFamily="18" charset="0"/>
              <a:cs typeface="Calibri" panose="020F0502020204030204" pitchFamily="34" charset="0"/>
            </a:endParaRPr>
          </a:p>
          <a:p>
            <a:pPr algn="just">
              <a:spcBef>
                <a:spcPts val="600"/>
              </a:spcBef>
            </a:pPr>
            <a:endParaRPr lang="it-IT"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lgn="just">
              <a:spcBef>
                <a:spcPts val="600"/>
              </a:spcBef>
              <a:buAutoNum type="arabicPeriod"/>
            </a:pPr>
            <a:endParaRPr lang="it-IT"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pPr>
            <a:endParaRPr lang="it-IT" sz="13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pPr>
            <a:endParaRPr lang="it-IT" sz="13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57188" algn="just">
              <a:spcBef>
                <a:spcPts val="600"/>
              </a:spcBef>
            </a:pPr>
            <a:endParaRPr lang="it-IT" sz="13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57188" algn="just">
              <a:spcBef>
                <a:spcPts val="600"/>
              </a:spcBef>
            </a:pPr>
            <a:endParaRPr lang="it-IT" sz="13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357188" algn="just">
              <a:spcBef>
                <a:spcPts val="600"/>
              </a:spcBef>
            </a:pPr>
            <a:endParaRPr lang="it-IT"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223838" algn="just">
              <a:spcBef>
                <a:spcPts val="600"/>
              </a:spcBef>
            </a:pPr>
            <a:r>
              <a:rPr lang="it-IT"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 segnalazione è </a:t>
            </a:r>
            <a:r>
              <a:rPr lang="it-IT" sz="13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motivata</a:t>
            </a:r>
            <a:r>
              <a:rPr lang="it-IT"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è trasmessa con mezzi che assicurano la prova dell'avvenuta ricezione e contiene la fissazione di un congruo </a:t>
            </a:r>
            <a:r>
              <a:rPr lang="it-IT" sz="13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termine</a:t>
            </a:r>
            <a:r>
              <a:rPr lang="it-IT"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non superiore a </a:t>
            </a:r>
            <a:r>
              <a:rPr lang="it-IT" sz="13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trenta giorni</a:t>
            </a:r>
            <a:r>
              <a:rPr lang="it-IT" sz="13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entro il quale l'organo amministrativo deve riferire in ordine alle iniziative intraprese. </a:t>
            </a:r>
            <a:endParaRPr lang="it-IT" sz="13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223838" algn="just">
              <a:spcBef>
                <a:spcPts val="600"/>
              </a:spcBef>
            </a:pPr>
            <a:r>
              <a:rPr lang="it-IT" sz="13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In pendenza delle trattative, rimane fermo il </a:t>
            </a:r>
            <a:r>
              <a:rPr lang="it-IT" sz="1300" b="1" dirty="0">
                <a:solidFill>
                  <a:srgbClr val="0070C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dovere di vigilanza di cui all'</a:t>
            </a:r>
            <a:r>
              <a:rPr lang="it-IT" sz="1300" b="1" i="1" dirty="0">
                <a:solidFill>
                  <a:srgbClr val="0070C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articolo 2403 del codice civile</a:t>
            </a:r>
            <a:r>
              <a:rPr lang="it-IT" sz="1300" dirty="0">
                <a:solidFill>
                  <a:srgbClr val="0070C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a:t>
            </a:r>
          </a:p>
        </p:txBody>
      </p:sp>
      <p:sp>
        <p:nvSpPr>
          <p:cNvPr id="12" name="CasellaDiTesto 11">
            <a:extLst>
              <a:ext uri="{FF2B5EF4-FFF2-40B4-BE49-F238E27FC236}">
                <a16:creationId xmlns:a16="http://schemas.microsoft.com/office/drawing/2014/main" id="{44AE593B-68EB-607E-54A8-B5ACCCA65423}"/>
              </a:ext>
            </a:extLst>
          </p:cNvPr>
          <p:cNvSpPr txBox="1"/>
          <p:nvPr/>
        </p:nvSpPr>
        <p:spPr>
          <a:xfrm>
            <a:off x="6575460" y="5460041"/>
            <a:ext cx="5034336" cy="1277273"/>
          </a:xfrm>
          <a:prstGeom prst="rect">
            <a:avLst/>
          </a:prstGeom>
          <a:gradFill flip="none" rotWithShape="1">
            <a:gsLst>
              <a:gs pos="92000">
                <a:schemeClr val="accent1">
                  <a:lumMod val="5000"/>
                  <a:lumOff val="95000"/>
                </a:schemeClr>
              </a:gs>
              <a:gs pos="98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a:glow rad="63500">
              <a:schemeClr val="accent1">
                <a:satMod val="175000"/>
                <a:alpha val="40000"/>
              </a:schemeClr>
            </a:glow>
          </a:effectLst>
        </p:spPr>
        <p:txBody>
          <a:bodyPr wrap="square">
            <a:spAutoFit/>
          </a:bodyPr>
          <a:lstStyle/>
          <a:p>
            <a:pPr algn="just"/>
            <a:r>
              <a:rPr lang="it-IT" sz="1100" b="1" i="0" u="none" strike="noStrike" dirty="0">
                <a:solidFill>
                  <a:srgbClr val="C00000"/>
                </a:solidFill>
                <a:effectLst/>
                <a:latin typeface="Corbel" panose="020B0503020204020204" pitchFamily="34" charset="0"/>
                <a:cs typeface="Calibri" panose="020F0502020204030204" pitchFamily="34" charset="0"/>
              </a:rPr>
              <a:t>Art. 2403. Doveri del collegio sindacale.</a:t>
            </a:r>
            <a:endParaRPr lang="it-IT" sz="1100" b="0" i="0" u="none" strike="noStrike" dirty="0">
              <a:solidFill>
                <a:srgbClr val="C00000"/>
              </a:solidFill>
              <a:effectLst/>
              <a:latin typeface="Corbel" panose="020B0503020204020204" pitchFamily="34" charset="0"/>
              <a:cs typeface="Calibri" panose="020F0502020204030204" pitchFamily="34" charset="0"/>
            </a:endParaRPr>
          </a:p>
          <a:p>
            <a:pPr algn="just"/>
            <a:r>
              <a:rPr lang="it-IT" sz="1100" b="0" i="0" u="none" strike="noStrike" dirty="0">
                <a:solidFill>
                  <a:srgbClr val="0C0C0F"/>
                </a:solidFill>
                <a:effectLst/>
                <a:latin typeface="Calibri" panose="020F0502020204030204" pitchFamily="34" charset="0"/>
                <a:cs typeface="Calibri" panose="020F0502020204030204" pitchFamily="34" charset="0"/>
              </a:rPr>
              <a:t>Il collegio sindacale </a:t>
            </a:r>
            <a:r>
              <a:rPr lang="it-IT" sz="1100" b="1" i="0" u="none" strike="noStrike" dirty="0">
                <a:solidFill>
                  <a:srgbClr val="0C0C0F"/>
                </a:solidFill>
                <a:effectLst/>
                <a:latin typeface="Calibri" panose="020F0502020204030204" pitchFamily="34" charset="0"/>
                <a:cs typeface="Calibri" panose="020F0502020204030204" pitchFamily="34" charset="0"/>
              </a:rPr>
              <a:t>vigila sull'osservanza della legge e dello statuto, sul rispetto dei princìpi di corretta amministrazione </a:t>
            </a:r>
            <a:r>
              <a:rPr lang="it-IT" sz="1100" b="0" i="0" u="none" strike="noStrike" dirty="0">
                <a:solidFill>
                  <a:srgbClr val="0C0C0F"/>
                </a:solidFill>
                <a:effectLst/>
                <a:latin typeface="Calibri" panose="020F0502020204030204" pitchFamily="34" charset="0"/>
                <a:cs typeface="Calibri" panose="020F0502020204030204" pitchFamily="34" charset="0"/>
              </a:rPr>
              <a:t>ed in particolare </a:t>
            </a:r>
            <a:r>
              <a:rPr lang="it-IT" sz="1100" b="1" i="0" u="none" strike="noStrike" dirty="0">
                <a:solidFill>
                  <a:srgbClr val="0070C0"/>
                </a:solidFill>
                <a:effectLst/>
                <a:latin typeface="Calibri" panose="020F0502020204030204" pitchFamily="34" charset="0"/>
                <a:cs typeface="Calibri" panose="020F0502020204030204" pitchFamily="34" charset="0"/>
              </a:rPr>
              <a:t>sull'adeguatezza dell'assetto organizzativo, amministrativo e contabile adottato dalla società e sul suo concreto funzionamento</a:t>
            </a:r>
            <a:r>
              <a:rPr lang="it-IT" sz="1100" b="0" i="0" u="none" strike="noStrike" dirty="0">
                <a:solidFill>
                  <a:srgbClr val="0070C0"/>
                </a:solidFill>
                <a:effectLst/>
                <a:latin typeface="Calibri" panose="020F0502020204030204" pitchFamily="34" charset="0"/>
                <a:cs typeface="Calibri" panose="020F0502020204030204" pitchFamily="34" charset="0"/>
              </a:rPr>
              <a:t>.</a:t>
            </a:r>
          </a:p>
          <a:p>
            <a:pPr algn="just"/>
            <a:r>
              <a:rPr lang="it-IT" sz="1100" b="0" i="0" u="none" strike="noStrike" dirty="0">
                <a:solidFill>
                  <a:srgbClr val="0C0C0F"/>
                </a:solidFill>
                <a:effectLst/>
                <a:latin typeface="Calibri" panose="020F0502020204030204" pitchFamily="34" charset="0"/>
                <a:cs typeface="Calibri" panose="020F0502020204030204" pitchFamily="34" charset="0"/>
              </a:rPr>
              <a:t>Esercita inoltre il controllo contabile nel caso previsto dall'articolo 2409-bis, terzo comma.</a:t>
            </a:r>
          </a:p>
        </p:txBody>
      </p:sp>
      <p:sp>
        <p:nvSpPr>
          <p:cNvPr id="13" name="Freccia giù 12">
            <a:extLst>
              <a:ext uri="{FF2B5EF4-FFF2-40B4-BE49-F238E27FC236}">
                <a16:creationId xmlns:a16="http://schemas.microsoft.com/office/drawing/2014/main" id="{5F0445EF-9505-B833-7521-1A116A0E8921}"/>
              </a:ext>
            </a:extLst>
          </p:cNvPr>
          <p:cNvSpPr/>
          <p:nvPr/>
        </p:nvSpPr>
        <p:spPr>
          <a:xfrm>
            <a:off x="7965709" y="5105423"/>
            <a:ext cx="1613043" cy="354618"/>
          </a:xfrm>
          <a:prstGeom prst="downArrow">
            <a:avLst/>
          </a:prstGeom>
          <a:gradFill flip="none" rotWithShape="1">
            <a:gsLst>
              <a:gs pos="0">
                <a:schemeClr val="accent1">
                  <a:lumMod val="5000"/>
                  <a:lumOff val="95000"/>
                </a:schemeClr>
              </a:gs>
              <a:gs pos="45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con angoli arrotondati 5">
            <a:extLst>
              <a:ext uri="{FF2B5EF4-FFF2-40B4-BE49-F238E27FC236}">
                <a16:creationId xmlns:a16="http://schemas.microsoft.com/office/drawing/2014/main" id="{65FB28A4-3007-494E-F49E-69D44BB02EC3}"/>
              </a:ext>
            </a:extLst>
          </p:cNvPr>
          <p:cNvSpPr/>
          <p:nvPr/>
        </p:nvSpPr>
        <p:spPr>
          <a:xfrm>
            <a:off x="6575460" y="1900031"/>
            <a:ext cx="4931595" cy="1143794"/>
          </a:xfrm>
          <a:prstGeom prst="roundRect">
            <a:avLst/>
          </a:prstGeom>
          <a:effectLst>
            <a:glow rad="101600">
              <a:schemeClr val="accent3">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223838" indent="-223838" algn="just"/>
            <a:r>
              <a:rPr lang="it-IT"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L'organo di controllo societario </a:t>
            </a:r>
            <a:r>
              <a:rPr lang="it-IT" sz="16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segnala</a:t>
            </a:r>
            <a:r>
              <a:rPr lang="it-IT"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per iscritto, all'organo amministrativo la sussistenza dei </a:t>
            </a:r>
            <a:r>
              <a:rPr lang="it-IT" sz="16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presupposti per la presentazione dell'istanza di cui all'articolo 17</a:t>
            </a:r>
            <a:r>
              <a:rPr lang="it-IT"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it-IT" sz="1600" dirty="0"/>
          </a:p>
        </p:txBody>
      </p:sp>
    </p:spTree>
    <p:extLst>
      <p:ext uri="{BB962C8B-B14F-4D97-AF65-F5344CB8AC3E}">
        <p14:creationId xmlns:p14="http://schemas.microsoft.com/office/powerpoint/2010/main" val="451466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id="{4D266903-F6BB-D77D-33DA-201895A6B7F1}"/>
              </a:ext>
            </a:extLst>
          </p:cNvPr>
          <p:cNvSpPr/>
          <p:nvPr/>
        </p:nvSpPr>
        <p:spPr>
          <a:xfrm>
            <a:off x="554804" y="420245"/>
            <a:ext cx="11085816" cy="61744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Obbligo di segnalazione dell’Organo di controllo</a:t>
            </a:r>
          </a:p>
        </p:txBody>
      </p:sp>
      <p:sp>
        <p:nvSpPr>
          <p:cNvPr id="5" name="CasellaDiTesto 4">
            <a:extLst>
              <a:ext uri="{FF2B5EF4-FFF2-40B4-BE49-F238E27FC236}">
                <a16:creationId xmlns:a16="http://schemas.microsoft.com/office/drawing/2014/main" id="{036613EE-7FC4-C374-334A-D247FCEA7924}"/>
              </a:ext>
            </a:extLst>
          </p:cNvPr>
          <p:cNvSpPr txBox="1"/>
          <p:nvPr/>
        </p:nvSpPr>
        <p:spPr>
          <a:xfrm>
            <a:off x="661546" y="1148430"/>
            <a:ext cx="4910472" cy="538609"/>
          </a:xfrm>
          <a:prstGeom prst="rect">
            <a:avLst/>
          </a:prstGeom>
          <a:noFill/>
        </p:spPr>
        <p:txBody>
          <a:bodyPr wrap="square">
            <a:spAutoFit/>
          </a:bodyPr>
          <a:lstStyle/>
          <a:p>
            <a:pPr algn="l"/>
            <a:r>
              <a:rPr lang="it-IT" sz="1200" b="1" i="0" u="none" strike="noStrike" dirty="0">
                <a:solidFill>
                  <a:srgbClr val="C00000"/>
                </a:solidFill>
                <a:effectLst/>
                <a:latin typeface="Corbel" panose="020B0503020204020204" pitchFamily="34" charset="0"/>
                <a:cs typeface="Calibri" panose="020F0502020204030204" pitchFamily="34" charset="0"/>
              </a:rPr>
              <a:t>Art. 14 Obbligo di segnalazione degli organi di controllo societari</a:t>
            </a:r>
          </a:p>
          <a:p>
            <a:pPr algn="just">
              <a:spcBef>
                <a:spcPts val="600"/>
              </a:spcBef>
            </a:pPr>
            <a:r>
              <a:rPr lang="it-IT" sz="1200" i="1" dirty="0">
                <a:solidFill>
                  <a:srgbClr val="0070C0"/>
                </a:solidFill>
                <a:latin typeface="Calibri" panose="020F0502020204030204" pitchFamily="34" charset="0"/>
                <a:cs typeface="Calibri" panose="020F0502020204030204" pitchFamily="34" charset="0"/>
              </a:rPr>
              <a:t>Testo previgente e superato dall’attuale art. 3</a:t>
            </a:r>
            <a:endParaRPr lang="it-IT" sz="1200" b="0" i="0" u="none" strike="noStrike" dirty="0">
              <a:solidFill>
                <a:srgbClr val="0070C0"/>
              </a:solidFill>
              <a:effectLst/>
              <a:latin typeface="Calibri" panose="020F0502020204030204" pitchFamily="34" charset="0"/>
              <a:cs typeface="Calibri" panose="020F0502020204030204" pitchFamily="34" charset="0"/>
            </a:endParaRPr>
          </a:p>
        </p:txBody>
      </p:sp>
      <p:sp>
        <p:nvSpPr>
          <p:cNvPr id="4" name="CasellaDiTesto 3">
            <a:extLst>
              <a:ext uri="{FF2B5EF4-FFF2-40B4-BE49-F238E27FC236}">
                <a16:creationId xmlns:a16="http://schemas.microsoft.com/office/drawing/2014/main" id="{B667425E-A4C9-64E3-D8B6-549AA5754D9F}"/>
              </a:ext>
            </a:extLst>
          </p:cNvPr>
          <p:cNvSpPr txBox="1"/>
          <p:nvPr/>
        </p:nvSpPr>
        <p:spPr>
          <a:xfrm>
            <a:off x="661546" y="2054425"/>
            <a:ext cx="4732388" cy="4339650"/>
          </a:xfrm>
          <a:prstGeom prst="rect">
            <a:avLst/>
          </a:prstGeom>
          <a:noFill/>
        </p:spPr>
        <p:txBody>
          <a:bodyPr wrap="square">
            <a:spAutoFit/>
          </a:bodyPr>
          <a:lstStyle/>
          <a:p>
            <a:pPr algn="just"/>
            <a:r>
              <a:rPr lang="it-IT" sz="1200" b="0" i="0" u="none" strike="noStrike" dirty="0">
                <a:solidFill>
                  <a:srgbClr val="434343"/>
                </a:solidFill>
                <a:effectLst/>
                <a:latin typeface="Arial" panose="020B0604020202020204" pitchFamily="34" charset="0"/>
                <a:cs typeface="Arial" panose="020B0604020202020204" pitchFamily="34" charset="0"/>
              </a:rPr>
              <a:t>3. La </a:t>
            </a:r>
            <a:r>
              <a:rPr lang="it-IT" sz="1200" b="1" i="0" u="none" strike="noStrike" dirty="0">
                <a:solidFill>
                  <a:srgbClr val="0070C0"/>
                </a:solidFill>
                <a:effectLst/>
                <a:latin typeface="Arial" panose="020B0604020202020204" pitchFamily="34" charset="0"/>
                <a:cs typeface="Arial" panose="020B0604020202020204" pitchFamily="34" charset="0"/>
              </a:rPr>
              <a:t>tempestiva segnalazione </a:t>
            </a:r>
            <a:r>
              <a:rPr lang="it-IT" sz="1200" b="0" i="0" u="none" strike="noStrike" dirty="0">
                <a:solidFill>
                  <a:srgbClr val="434343"/>
                </a:solidFill>
                <a:effectLst/>
                <a:latin typeface="Arial" panose="020B0604020202020204" pitchFamily="34" charset="0"/>
                <a:cs typeface="Arial" panose="020B0604020202020204" pitchFamily="34" charset="0"/>
              </a:rPr>
              <a:t>all'organo amministrativo ai sensi del comma 1 costituisce </a:t>
            </a:r>
            <a:r>
              <a:rPr lang="it-IT" sz="1200" b="1" i="0" u="none" strike="noStrike" dirty="0">
                <a:solidFill>
                  <a:srgbClr val="0070C0"/>
                </a:solidFill>
                <a:effectLst/>
                <a:latin typeface="Arial" panose="020B0604020202020204" pitchFamily="34" charset="0"/>
                <a:cs typeface="Arial" panose="020B0604020202020204" pitchFamily="34" charset="0"/>
              </a:rPr>
              <a:t>causa di esonero dalla responsabilità solidale</a:t>
            </a:r>
            <a:r>
              <a:rPr lang="it-IT" sz="1200" b="1" i="0" u="none" strike="noStrike" dirty="0">
                <a:solidFill>
                  <a:srgbClr val="434343"/>
                </a:solidFill>
                <a:effectLst/>
                <a:latin typeface="Arial" panose="020B0604020202020204" pitchFamily="34" charset="0"/>
                <a:cs typeface="Arial" panose="020B0604020202020204" pitchFamily="34" charset="0"/>
              </a:rPr>
              <a:t> </a:t>
            </a:r>
            <a:r>
              <a:rPr lang="it-IT" sz="1200" b="0" i="0" u="none" strike="noStrike" dirty="0">
                <a:solidFill>
                  <a:srgbClr val="434343"/>
                </a:solidFill>
                <a:effectLst/>
                <a:latin typeface="Arial" panose="020B0604020202020204" pitchFamily="34" charset="0"/>
                <a:cs typeface="Arial" panose="020B0604020202020204" pitchFamily="34" charset="0"/>
              </a:rPr>
              <a:t>per le conseguenze pregiudizievoli delle omissioni o azioni successivamente poste in essere dal predetto organo, che non siano conseguenza diretta di decisioni assunte prima della segnalazione, a condizione che, nei casi previsti dal secondo periodo del comma 2, sia stata effettuata tempestiva segnalazione all'OCRI. Non costituisce giusta causa di revoca dall'incarico la segnalazione effettuata a norma del presente articolo. </a:t>
            </a:r>
          </a:p>
          <a:p>
            <a:pPr algn="just"/>
            <a:endParaRPr lang="it-IT" sz="1200" b="0" i="0" u="none" strike="noStrike" dirty="0">
              <a:solidFill>
                <a:srgbClr val="434343"/>
              </a:solidFill>
              <a:effectLst/>
              <a:latin typeface="Arial" panose="020B0604020202020204" pitchFamily="34" charset="0"/>
              <a:cs typeface="Arial" panose="020B0604020202020204" pitchFamily="34" charset="0"/>
            </a:endParaRPr>
          </a:p>
          <a:p>
            <a:pPr algn="just"/>
            <a:endParaRPr lang="it-IT" sz="1200" b="0" i="0" u="none" strike="noStrike" dirty="0">
              <a:solidFill>
                <a:srgbClr val="434343"/>
              </a:solidFill>
              <a:effectLst/>
              <a:latin typeface="Arial" panose="020B0604020202020204" pitchFamily="34" charset="0"/>
              <a:cs typeface="Arial" panose="020B0604020202020204" pitchFamily="34" charset="0"/>
            </a:endParaRPr>
          </a:p>
          <a:p>
            <a:pPr algn="just"/>
            <a:endParaRPr lang="it-IT" sz="1200" dirty="0">
              <a:solidFill>
                <a:srgbClr val="434343"/>
              </a:solidFill>
              <a:latin typeface="Arial" panose="020B0604020202020204" pitchFamily="34" charset="0"/>
              <a:cs typeface="Arial" panose="020B0604020202020204" pitchFamily="34" charset="0"/>
            </a:endParaRPr>
          </a:p>
          <a:p>
            <a:pPr algn="just"/>
            <a:endParaRPr lang="it-IT" sz="1200" b="0" i="0" u="none" strike="noStrike" dirty="0">
              <a:solidFill>
                <a:srgbClr val="434343"/>
              </a:solidFill>
              <a:effectLst/>
              <a:latin typeface="Arial" panose="020B0604020202020204" pitchFamily="34" charset="0"/>
              <a:cs typeface="Arial" panose="020B0604020202020204" pitchFamily="34" charset="0"/>
            </a:endParaRPr>
          </a:p>
          <a:p>
            <a:pPr algn="just"/>
            <a:endParaRPr lang="it-IT" sz="1200" b="0" i="0" u="none" strike="noStrike" dirty="0">
              <a:solidFill>
                <a:srgbClr val="434343"/>
              </a:solidFill>
              <a:effectLst/>
              <a:latin typeface="Arial" panose="020B0604020202020204" pitchFamily="34" charset="0"/>
              <a:cs typeface="Arial" panose="020B0604020202020204" pitchFamily="34" charset="0"/>
            </a:endParaRPr>
          </a:p>
          <a:p>
            <a:pPr algn="just"/>
            <a:endParaRPr lang="it-IT" sz="1200" dirty="0">
              <a:solidFill>
                <a:srgbClr val="434343"/>
              </a:solidFill>
              <a:latin typeface="Arial" panose="020B0604020202020204" pitchFamily="34" charset="0"/>
              <a:cs typeface="Arial" panose="020B0604020202020204" pitchFamily="34" charset="0"/>
            </a:endParaRPr>
          </a:p>
          <a:p>
            <a:pPr algn="just"/>
            <a:endParaRPr lang="it-IT" sz="1200" b="0" i="0" u="none" strike="noStrike" dirty="0">
              <a:solidFill>
                <a:srgbClr val="434343"/>
              </a:solidFill>
              <a:effectLst/>
              <a:latin typeface="Arial" panose="020B0604020202020204" pitchFamily="34" charset="0"/>
              <a:cs typeface="Arial" panose="020B0604020202020204" pitchFamily="34" charset="0"/>
            </a:endParaRPr>
          </a:p>
          <a:p>
            <a:pPr algn="just"/>
            <a:endParaRPr lang="it-IT" sz="1200" b="0" i="0" u="none" strike="noStrike" dirty="0">
              <a:solidFill>
                <a:srgbClr val="434343"/>
              </a:solidFill>
              <a:effectLst/>
              <a:latin typeface="Arial" panose="020B0604020202020204" pitchFamily="34" charset="0"/>
              <a:cs typeface="Arial" panose="020B0604020202020204" pitchFamily="34" charset="0"/>
            </a:endParaRPr>
          </a:p>
          <a:p>
            <a:pPr algn="just"/>
            <a:endParaRPr lang="it-IT" sz="1200" b="0" i="0" u="none" strike="noStrike" dirty="0">
              <a:solidFill>
                <a:srgbClr val="434343"/>
              </a:solidFill>
              <a:effectLst/>
              <a:latin typeface="Arial" panose="020B0604020202020204" pitchFamily="34" charset="0"/>
              <a:cs typeface="Arial" panose="020B0604020202020204" pitchFamily="34" charset="0"/>
            </a:endParaRPr>
          </a:p>
          <a:p>
            <a:pPr algn="just"/>
            <a:endParaRPr lang="it-IT" sz="1200" dirty="0">
              <a:solidFill>
                <a:srgbClr val="434343"/>
              </a:solidFill>
              <a:latin typeface="Arial" panose="020B0604020202020204" pitchFamily="34" charset="0"/>
              <a:cs typeface="Arial" panose="020B0604020202020204" pitchFamily="34" charset="0"/>
            </a:endParaRPr>
          </a:p>
          <a:p>
            <a:pPr algn="just"/>
            <a:r>
              <a:rPr lang="it-IT" sz="1200" b="0" i="0" u="none" strike="noStrike" dirty="0">
                <a:solidFill>
                  <a:srgbClr val="434343"/>
                </a:solidFill>
                <a:effectLst/>
                <a:latin typeface="Arial" panose="020B0604020202020204" pitchFamily="34" charset="0"/>
                <a:cs typeface="Arial" panose="020B0604020202020204" pitchFamily="34" charset="0"/>
              </a:rPr>
              <a:t>4. Le </a:t>
            </a:r>
            <a:r>
              <a:rPr lang="it-IT" sz="1200" b="1" i="0" u="none" strike="noStrike" dirty="0">
                <a:solidFill>
                  <a:srgbClr val="434343"/>
                </a:solidFill>
                <a:effectLst/>
                <a:latin typeface="Arial" panose="020B0604020202020204" pitchFamily="34" charset="0"/>
                <a:cs typeface="Arial" panose="020B0604020202020204" pitchFamily="34" charset="0"/>
              </a:rPr>
              <a:t>banche</a:t>
            </a:r>
            <a:r>
              <a:rPr lang="it-IT" sz="1200" b="0" i="0" u="none" strike="noStrike" dirty="0">
                <a:solidFill>
                  <a:srgbClr val="434343"/>
                </a:solidFill>
                <a:effectLst/>
                <a:latin typeface="Arial" panose="020B0604020202020204" pitchFamily="34" charset="0"/>
                <a:cs typeface="Arial" panose="020B0604020202020204" pitchFamily="34" charset="0"/>
              </a:rPr>
              <a:t> e gli altri intermediari finanziari di cui all'articolo 106 del testo unico bancario, nel momento in cui comunicano al cliente </a:t>
            </a:r>
            <a:r>
              <a:rPr lang="it-IT" sz="1200" b="1" i="0" u="none" strike="noStrike" dirty="0">
                <a:solidFill>
                  <a:srgbClr val="434343"/>
                </a:solidFill>
                <a:effectLst/>
                <a:latin typeface="Arial" panose="020B0604020202020204" pitchFamily="34" charset="0"/>
                <a:cs typeface="Arial" panose="020B0604020202020204" pitchFamily="34" charset="0"/>
              </a:rPr>
              <a:t>variazioni o revisioni o revoche </a:t>
            </a:r>
            <a:r>
              <a:rPr lang="it-IT" sz="1200" b="0" i="0" u="none" strike="noStrike" dirty="0">
                <a:solidFill>
                  <a:srgbClr val="434343"/>
                </a:solidFill>
                <a:effectLst/>
                <a:latin typeface="Arial" panose="020B0604020202020204" pitchFamily="34" charset="0"/>
                <a:cs typeface="Arial" panose="020B0604020202020204" pitchFamily="34" charset="0"/>
              </a:rPr>
              <a:t>degli affidamenti, ne danno notizia anche agli organi di controllo societari, se esistenti.</a:t>
            </a:r>
          </a:p>
        </p:txBody>
      </p:sp>
      <p:sp>
        <p:nvSpPr>
          <p:cNvPr id="9" name="CasellaDiTesto 8">
            <a:extLst>
              <a:ext uri="{FF2B5EF4-FFF2-40B4-BE49-F238E27FC236}">
                <a16:creationId xmlns:a16="http://schemas.microsoft.com/office/drawing/2014/main" id="{80E9A4C7-5FF8-2298-5094-0C0FADE78D58}"/>
              </a:ext>
            </a:extLst>
          </p:cNvPr>
          <p:cNvSpPr txBox="1"/>
          <p:nvPr/>
        </p:nvSpPr>
        <p:spPr>
          <a:xfrm>
            <a:off x="5980416" y="1163819"/>
            <a:ext cx="5427381" cy="523220"/>
          </a:xfrm>
          <a:prstGeom prst="rect">
            <a:avLst/>
          </a:prstGeom>
          <a:noFill/>
        </p:spPr>
        <p:txBody>
          <a:bodyPr wrap="square">
            <a:spAutoFit/>
          </a:bodyPr>
          <a:lstStyle/>
          <a:p>
            <a:r>
              <a:rPr lang="it-IT" sz="1400" b="1" dirty="0">
                <a:solidFill>
                  <a:srgbClr val="C00000"/>
                </a:solidFill>
                <a:effectLst/>
                <a:latin typeface="Corbel" panose="020B0503020204020204" pitchFamily="34" charset="0"/>
                <a:ea typeface="Times New Roman" panose="02020603050405020304" pitchFamily="18" charset="0"/>
                <a:cs typeface="Times New Roman" panose="02020603050405020304" pitchFamily="18" charset="0"/>
              </a:rPr>
              <a:t>Art. 25-octies. - Segnalazione dell'organo di controllo</a:t>
            </a:r>
          </a:p>
          <a:p>
            <a:r>
              <a:rPr lang="it-IT" sz="1400" i="1" dirty="0">
                <a:solidFill>
                  <a:srgbClr val="0070C0"/>
                </a:solidFill>
                <a:latin typeface="Corbel" panose="020B0503020204020204" pitchFamily="34" charset="0"/>
                <a:ea typeface="Times New Roman" panose="02020603050405020304" pitchFamily="18" charset="0"/>
                <a:cs typeface="Times New Roman" panose="02020603050405020304" pitchFamily="18" charset="0"/>
              </a:rPr>
              <a:t>Testo attualmente in vigore</a:t>
            </a:r>
            <a:r>
              <a:rPr lang="it-IT" sz="1400" i="1" dirty="0">
                <a:solidFill>
                  <a:srgbClr val="0070C0"/>
                </a:solidFill>
                <a:effectLst/>
                <a:latin typeface="Corbel" panose="020B0503020204020204" pitchFamily="34" charset="0"/>
                <a:ea typeface="Times New Roman" panose="02020603050405020304" pitchFamily="18" charset="0"/>
                <a:cs typeface="Times New Roman" panose="02020603050405020304" pitchFamily="18" charset="0"/>
              </a:rPr>
              <a:t> </a:t>
            </a:r>
            <a:endParaRPr lang="it-IT" sz="1400" i="1" dirty="0">
              <a:solidFill>
                <a:srgbClr val="0070C0"/>
              </a:solidFill>
              <a:latin typeface="Corbel" panose="020B0503020204020204" pitchFamily="34" charset="0"/>
            </a:endParaRPr>
          </a:p>
        </p:txBody>
      </p:sp>
      <p:sp>
        <p:nvSpPr>
          <p:cNvPr id="12" name="CasellaDiTesto 11">
            <a:extLst>
              <a:ext uri="{FF2B5EF4-FFF2-40B4-BE49-F238E27FC236}">
                <a16:creationId xmlns:a16="http://schemas.microsoft.com/office/drawing/2014/main" id="{D2F7D164-1E0E-B94D-3A96-013A0A7E4583}"/>
              </a:ext>
            </a:extLst>
          </p:cNvPr>
          <p:cNvSpPr txBox="1"/>
          <p:nvPr/>
        </p:nvSpPr>
        <p:spPr>
          <a:xfrm>
            <a:off x="5980416" y="3078289"/>
            <a:ext cx="5311797" cy="1631216"/>
          </a:xfrm>
          <a:prstGeom prst="rect">
            <a:avLst/>
          </a:prstGeom>
          <a:gradFill flip="none" rotWithShape="1">
            <a:gsLst>
              <a:gs pos="86000">
                <a:schemeClr val="accent1">
                  <a:lumMod val="5000"/>
                  <a:lumOff val="95000"/>
                </a:schemeClr>
              </a:gs>
              <a:gs pos="98000">
                <a:schemeClr val="accent1">
                  <a:lumMod val="45000"/>
                  <a:lumOff val="55000"/>
                </a:schemeClr>
              </a:gs>
              <a:gs pos="99000">
                <a:schemeClr val="accent1">
                  <a:lumMod val="45000"/>
                  <a:lumOff val="55000"/>
                </a:schemeClr>
              </a:gs>
              <a:gs pos="100000">
                <a:schemeClr val="accent1">
                  <a:lumMod val="30000"/>
                  <a:lumOff val="70000"/>
                </a:schemeClr>
              </a:gs>
            </a:gsLst>
            <a:lin ang="5400000" scaled="1"/>
            <a:tileRect/>
          </a:gradFill>
          <a:effectLst>
            <a:glow rad="101600">
              <a:schemeClr val="accent1">
                <a:satMod val="175000"/>
                <a:alpha val="40000"/>
              </a:schemeClr>
            </a:glow>
          </a:effectLst>
        </p:spPr>
        <p:txBody>
          <a:bodyPr wrap="square">
            <a:spAutoFit/>
          </a:bodyPr>
          <a:lstStyle/>
          <a:p>
            <a:pPr algn="just"/>
            <a:r>
              <a:rPr lang="it-IT" sz="1000" b="1" i="0" u="none" strike="noStrike" dirty="0">
                <a:solidFill>
                  <a:srgbClr val="C00000"/>
                </a:solidFill>
                <a:effectLst/>
                <a:latin typeface="Corbel" panose="020B0503020204020204" pitchFamily="34" charset="0"/>
              </a:rPr>
              <a:t>Art. 2407. Responsabilità</a:t>
            </a:r>
          </a:p>
          <a:p>
            <a:pPr algn="just"/>
            <a:endParaRPr lang="it-IT" sz="1000" b="0" i="0" u="none" strike="noStrike" dirty="0">
              <a:solidFill>
                <a:srgbClr val="0C0C0F"/>
              </a:solidFill>
              <a:effectLst/>
              <a:latin typeface="Lato" panose="020F0502020204030203" pitchFamily="34" charset="0"/>
            </a:endParaRPr>
          </a:p>
          <a:p>
            <a:pPr algn="just"/>
            <a:r>
              <a:rPr lang="it-IT" sz="1000" b="0" i="0" u="none" strike="noStrike" dirty="0">
                <a:solidFill>
                  <a:srgbClr val="0C0C0F"/>
                </a:solidFill>
                <a:effectLst/>
                <a:latin typeface="Calibri" panose="020F0502020204030204" pitchFamily="34" charset="0"/>
                <a:cs typeface="Calibri" panose="020F0502020204030204" pitchFamily="34" charset="0"/>
              </a:rPr>
              <a:t>I sindaci devono adempiere i loro doveri con la professionalità e la diligenza richieste dalla natura dell'incarico; sono responsabili della verità delle loro attestazioni e devono conservare il segreto sui fatti e sui documenti di cui hanno conoscenza per ragione del loro ufficio.</a:t>
            </a:r>
          </a:p>
          <a:p>
            <a:pPr algn="just"/>
            <a:r>
              <a:rPr lang="it-IT" sz="1000" b="0" i="0" u="none" strike="noStrike" dirty="0">
                <a:solidFill>
                  <a:srgbClr val="0C0C0F"/>
                </a:solidFill>
                <a:effectLst/>
                <a:latin typeface="Calibri" panose="020F0502020204030204" pitchFamily="34" charset="0"/>
                <a:cs typeface="Calibri" panose="020F0502020204030204" pitchFamily="34" charset="0"/>
              </a:rPr>
              <a:t>Essi sono </a:t>
            </a:r>
            <a:r>
              <a:rPr lang="it-IT" sz="1000" b="1" i="0" u="none" strike="noStrike" dirty="0">
                <a:solidFill>
                  <a:srgbClr val="0070C0"/>
                </a:solidFill>
                <a:effectLst/>
                <a:latin typeface="Calibri" panose="020F0502020204030204" pitchFamily="34" charset="0"/>
                <a:cs typeface="Calibri" panose="020F0502020204030204" pitchFamily="34" charset="0"/>
              </a:rPr>
              <a:t>responsabili solidalmente con gli amministratori per i fatti o le omissioni di questi</a:t>
            </a:r>
            <a:r>
              <a:rPr lang="it-IT" sz="1000" b="0" i="0" u="none" strike="noStrike" dirty="0">
                <a:solidFill>
                  <a:srgbClr val="0C0C0F"/>
                </a:solidFill>
                <a:effectLst/>
                <a:latin typeface="Calibri" panose="020F0502020204030204" pitchFamily="34" charset="0"/>
                <a:cs typeface="Calibri" panose="020F0502020204030204" pitchFamily="34" charset="0"/>
              </a:rPr>
              <a:t>, </a:t>
            </a:r>
            <a:r>
              <a:rPr lang="it-IT" sz="1000" b="1" i="0" u="none" strike="noStrike" dirty="0">
                <a:solidFill>
                  <a:srgbClr val="0C0C0F"/>
                </a:solidFill>
                <a:effectLst/>
                <a:latin typeface="Calibri" panose="020F0502020204030204" pitchFamily="34" charset="0"/>
                <a:cs typeface="Calibri" panose="020F0502020204030204" pitchFamily="34" charset="0"/>
              </a:rPr>
              <a:t>quando il danno non si sarebbe prodotto se essi avessero vigilato in conformità degli obblighi della loro carica</a:t>
            </a:r>
            <a:r>
              <a:rPr lang="it-IT" sz="1000" b="0" i="0" u="none" strike="noStrike" dirty="0">
                <a:solidFill>
                  <a:srgbClr val="0C0C0F"/>
                </a:solidFill>
                <a:effectLst/>
                <a:latin typeface="Calibri" panose="020F0502020204030204" pitchFamily="34" charset="0"/>
                <a:cs typeface="Calibri" panose="020F0502020204030204" pitchFamily="34" charset="0"/>
              </a:rPr>
              <a:t>.</a:t>
            </a:r>
          </a:p>
          <a:p>
            <a:pPr algn="just"/>
            <a:r>
              <a:rPr lang="it-IT" sz="1000" b="0" i="0" u="none" strike="noStrike" dirty="0">
                <a:solidFill>
                  <a:srgbClr val="0C0C0F"/>
                </a:solidFill>
                <a:effectLst/>
                <a:latin typeface="Calibri" panose="020F0502020204030204" pitchFamily="34" charset="0"/>
                <a:cs typeface="Calibri" panose="020F0502020204030204" pitchFamily="34" charset="0"/>
              </a:rPr>
              <a:t>All'azione di responsabilità contro i sindaci si applicano, in quanto compatibili, le disposizioni degli articoli 2393, 2393-bis, 2394, 2394-bis e 2395.</a:t>
            </a:r>
          </a:p>
        </p:txBody>
      </p:sp>
      <p:sp>
        <p:nvSpPr>
          <p:cNvPr id="14" name="CasellaDiTesto 13">
            <a:extLst>
              <a:ext uri="{FF2B5EF4-FFF2-40B4-BE49-F238E27FC236}">
                <a16:creationId xmlns:a16="http://schemas.microsoft.com/office/drawing/2014/main" id="{E33C4039-D9D9-6CFB-E0B5-9C3EADFF8BDA}"/>
              </a:ext>
            </a:extLst>
          </p:cNvPr>
          <p:cNvSpPr txBox="1"/>
          <p:nvPr/>
        </p:nvSpPr>
        <p:spPr>
          <a:xfrm>
            <a:off x="5980415" y="4924948"/>
            <a:ext cx="5311797" cy="1477328"/>
          </a:xfrm>
          <a:prstGeom prst="rect">
            <a:avLst/>
          </a:prstGeom>
          <a:noFill/>
        </p:spPr>
        <p:txBody>
          <a:bodyPr wrap="square">
            <a:spAutoFit/>
          </a:bodyPr>
          <a:lstStyle/>
          <a:p>
            <a:pPr marL="450215" indent="-450215" algn="just">
              <a:spcBef>
                <a:spcPts val="600"/>
              </a:spcBef>
            </a:pPr>
            <a:r>
              <a:rPr lang="it-IT" sz="1400" b="1" dirty="0">
                <a:solidFill>
                  <a:srgbClr val="C00000"/>
                </a:solidFill>
                <a:effectLst/>
                <a:latin typeface="Corbel" panose="020B0503020204020204" pitchFamily="34" charset="0"/>
                <a:ea typeface="Times New Roman" panose="02020603050405020304" pitchFamily="18" charset="0"/>
                <a:cs typeface="Calibri" panose="020F0502020204030204" pitchFamily="34" charset="0"/>
              </a:rPr>
              <a:t>Art. 25-decies. - Obblighi di comunicazione per banche e intermediari finanziari</a:t>
            </a:r>
          </a:p>
          <a:p>
            <a:pPr algn="just">
              <a:spcBef>
                <a:spcPts val="600"/>
              </a:spcBef>
            </a:pPr>
            <a:endParaRPr lang="it-IT" sz="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pPr>
            <a:r>
              <a:rPr lang="it-IT"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Le banche e gli altri intermediari finanziari di cui all'</a:t>
            </a:r>
            <a:r>
              <a:rPr lang="it-IT" sz="12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articolo 106 del testo unico bancario</a:t>
            </a:r>
            <a:r>
              <a:rPr lang="it-IT"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nel momento in cui comunicano al cliente </a:t>
            </a:r>
            <a:r>
              <a:rPr lang="it-IT"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variazioni, revisioni o revoche degli affidamenti</a:t>
            </a:r>
            <a:r>
              <a:rPr lang="it-IT"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ne danno notizia anche </a:t>
            </a:r>
            <a:r>
              <a:rPr lang="it-IT" sz="12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agli organi di controllo societari</a:t>
            </a:r>
            <a:r>
              <a:rPr lang="it-IT"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 esistenti.</a:t>
            </a:r>
            <a:endParaRPr lang="it-IT"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Freccia destra 14">
            <a:extLst>
              <a:ext uri="{FF2B5EF4-FFF2-40B4-BE49-F238E27FC236}">
                <a16:creationId xmlns:a16="http://schemas.microsoft.com/office/drawing/2014/main" id="{3C8362F3-BBED-FED5-461C-933BB50FC74F}"/>
              </a:ext>
            </a:extLst>
          </p:cNvPr>
          <p:cNvSpPr/>
          <p:nvPr/>
        </p:nvSpPr>
        <p:spPr>
          <a:xfrm>
            <a:off x="5572018" y="5496674"/>
            <a:ext cx="325348" cy="770562"/>
          </a:xfrm>
          <a:prstGeom prst="rightArrow">
            <a:avLst/>
          </a:prstGeom>
          <a:gradFill flip="none" rotWithShape="1">
            <a:gsLst>
              <a:gs pos="0">
                <a:schemeClr val="accent4">
                  <a:lumMod val="5000"/>
                  <a:lumOff val="95000"/>
                </a:schemeClr>
              </a:gs>
              <a:gs pos="17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ornice 15">
            <a:extLst>
              <a:ext uri="{FF2B5EF4-FFF2-40B4-BE49-F238E27FC236}">
                <a16:creationId xmlns:a16="http://schemas.microsoft.com/office/drawing/2014/main" id="{86DE5A8D-041E-6B10-3AF7-F8ED486441DF}"/>
              </a:ext>
            </a:extLst>
          </p:cNvPr>
          <p:cNvSpPr/>
          <p:nvPr/>
        </p:nvSpPr>
        <p:spPr>
          <a:xfrm>
            <a:off x="554804" y="5424755"/>
            <a:ext cx="5017214" cy="977521"/>
          </a:xfrm>
          <a:prstGeom prst="frame">
            <a:avLst>
              <a:gd name="adj1" fmla="val 4092"/>
            </a:avLst>
          </a:prstGeom>
          <a:gradFill flip="none" rotWithShape="1">
            <a:gsLst>
              <a:gs pos="0">
                <a:schemeClr val="accent4">
                  <a:lumMod val="5000"/>
                  <a:lumOff val="95000"/>
                </a:schemeClr>
              </a:gs>
              <a:gs pos="5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Freccia destra 16">
            <a:extLst>
              <a:ext uri="{FF2B5EF4-FFF2-40B4-BE49-F238E27FC236}">
                <a16:creationId xmlns:a16="http://schemas.microsoft.com/office/drawing/2014/main" id="{8F989EE5-F971-1B6F-E8EA-E953D4A01C02}"/>
              </a:ext>
            </a:extLst>
          </p:cNvPr>
          <p:cNvSpPr/>
          <p:nvPr/>
        </p:nvSpPr>
        <p:spPr>
          <a:xfrm>
            <a:off x="5524500" y="2400054"/>
            <a:ext cx="325348" cy="770562"/>
          </a:xfrm>
          <a:prstGeom prst="rightArrow">
            <a:avLst/>
          </a:prstGeom>
          <a:gradFill flip="none" rotWithShape="1">
            <a:gsLst>
              <a:gs pos="0">
                <a:schemeClr val="accent4">
                  <a:lumMod val="5000"/>
                  <a:lumOff val="95000"/>
                </a:schemeClr>
              </a:gs>
              <a:gs pos="17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ornice 17">
            <a:extLst>
              <a:ext uri="{FF2B5EF4-FFF2-40B4-BE49-F238E27FC236}">
                <a16:creationId xmlns:a16="http://schemas.microsoft.com/office/drawing/2014/main" id="{1143E10D-1250-F847-5649-93230CAE7239}"/>
              </a:ext>
            </a:extLst>
          </p:cNvPr>
          <p:cNvSpPr/>
          <p:nvPr/>
        </p:nvSpPr>
        <p:spPr>
          <a:xfrm>
            <a:off x="519133" y="1890445"/>
            <a:ext cx="5017214" cy="2050733"/>
          </a:xfrm>
          <a:prstGeom prst="frame">
            <a:avLst>
              <a:gd name="adj1" fmla="val 4092"/>
            </a:avLst>
          </a:prstGeom>
          <a:gradFill flip="none" rotWithShape="1">
            <a:gsLst>
              <a:gs pos="0">
                <a:schemeClr val="accent4">
                  <a:lumMod val="5000"/>
                  <a:lumOff val="95000"/>
                </a:schemeClr>
              </a:gs>
              <a:gs pos="5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Rettangolo con angoli arrotondati 1">
            <a:extLst>
              <a:ext uri="{FF2B5EF4-FFF2-40B4-BE49-F238E27FC236}">
                <a16:creationId xmlns:a16="http://schemas.microsoft.com/office/drawing/2014/main" id="{87990335-4EFD-2725-4B83-6C0DAED7DC86}"/>
              </a:ext>
            </a:extLst>
          </p:cNvPr>
          <p:cNvSpPr/>
          <p:nvPr/>
        </p:nvSpPr>
        <p:spPr>
          <a:xfrm>
            <a:off x="6030716" y="1813167"/>
            <a:ext cx="5326780" cy="1090750"/>
          </a:xfrm>
          <a:prstGeom prst="roundRect">
            <a:avLst/>
          </a:prstGeom>
          <a:effectLst>
            <a:glow rad="139700">
              <a:schemeClr val="accent2">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185738" indent="-185738" algn="just"/>
            <a:r>
              <a:rPr lang="it-IT"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La </a:t>
            </a:r>
            <a:r>
              <a:rPr lang="it-IT" sz="1400" b="1" dirty="0">
                <a:solidFill>
                  <a:srgbClr val="0070C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tempestiva segnalazione</a:t>
            </a:r>
            <a:r>
              <a:rPr lang="it-IT" sz="14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1400" b="1" dirty="0">
                <a:solidFill>
                  <a:srgbClr val="0070C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all'organo amministrativo </a:t>
            </a:r>
            <a:r>
              <a:rPr lang="it-IT"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ai sensi del comma 1 e la </a:t>
            </a:r>
            <a:r>
              <a:rPr lang="it-IT" sz="1400" b="1" dirty="0">
                <a:solidFill>
                  <a:srgbClr val="0070C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vigilanza sull'andamento delle trattative</a:t>
            </a:r>
            <a:r>
              <a:rPr lang="it-IT"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14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sono valutate ai fini della responsabilità prevista dall'</a:t>
            </a:r>
            <a:r>
              <a:rPr lang="it-IT" sz="1400" b="1" i="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articolo 2407 del codice civile</a:t>
            </a:r>
            <a:r>
              <a:rPr lang="it-IT"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it-IT" sz="1400" dirty="0">
                <a:effectLst/>
              </a:rPr>
              <a:t> </a:t>
            </a:r>
            <a:endParaRPr lang="it-IT" sz="1400" dirty="0"/>
          </a:p>
        </p:txBody>
      </p:sp>
    </p:spTree>
    <p:extLst>
      <p:ext uri="{BB962C8B-B14F-4D97-AF65-F5344CB8AC3E}">
        <p14:creationId xmlns:p14="http://schemas.microsoft.com/office/powerpoint/2010/main" val="4089558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interni&#10;&#10;Descrizione generata automaticamente">
            <a:extLst>
              <a:ext uri="{FF2B5EF4-FFF2-40B4-BE49-F238E27FC236}">
                <a16:creationId xmlns:a16="http://schemas.microsoft.com/office/drawing/2014/main" id="{C67C94B2-8A0A-CEEB-E4B9-712CF259EDA3}"/>
              </a:ext>
            </a:extLst>
          </p:cNvPr>
          <p:cNvPicPr>
            <a:picLocks noChangeAspect="1"/>
          </p:cNvPicPr>
          <p:nvPr/>
        </p:nvPicPr>
        <p:blipFill>
          <a:blip r:embed="rId2"/>
          <a:stretch>
            <a:fillRect/>
          </a:stretch>
        </p:blipFill>
        <p:spPr>
          <a:xfrm>
            <a:off x="1061361" y="1600336"/>
            <a:ext cx="3361739" cy="2417431"/>
          </a:xfrm>
          <a:prstGeom prst="rect">
            <a:avLst/>
          </a:prstGeom>
        </p:spPr>
      </p:pic>
      <p:sp>
        <p:nvSpPr>
          <p:cNvPr id="8" name="Rettangolo con angoli arrotondati 7">
            <a:extLst>
              <a:ext uri="{FF2B5EF4-FFF2-40B4-BE49-F238E27FC236}">
                <a16:creationId xmlns:a16="http://schemas.microsoft.com/office/drawing/2014/main" id="{9D3E1A5E-EC42-C3A8-957C-405826780934}"/>
              </a:ext>
            </a:extLst>
          </p:cNvPr>
          <p:cNvSpPr/>
          <p:nvPr/>
        </p:nvSpPr>
        <p:spPr>
          <a:xfrm>
            <a:off x="980956" y="3998517"/>
            <a:ext cx="3442144" cy="1870873"/>
          </a:xfrm>
          <a:prstGeom prst="roundRect">
            <a:avLst/>
          </a:prstGeom>
          <a:solidFill>
            <a:srgbClr val="C38C48"/>
          </a:solidFill>
          <a:ln>
            <a:noFill/>
          </a:ln>
          <a:effectLst>
            <a:outerShdw blurRad="50800" dist="38100" dir="5400000" algn="t" rotWithShape="0">
              <a:prstClr val="black">
                <a:alpha val="40000"/>
              </a:prstClr>
            </a:outerShdw>
            <a:reflection blurRad="6350" stA="52000" endA="300" endPos="35000" dir="5400000" sy="-100000" algn="bl" rotWithShape="0"/>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latin typeface="Arial Rounded MT Bold" panose="020F0704030504030204" pitchFamily="34" charset="77"/>
              </a:rPr>
              <a:t>L’iniziativa</a:t>
            </a:r>
          </a:p>
          <a:p>
            <a:pPr algn="ctr"/>
            <a:r>
              <a:rPr lang="it-IT" sz="2800" dirty="0">
                <a:latin typeface="Arial Rounded MT Bold" panose="020F0704030504030204" pitchFamily="34" charset="77"/>
              </a:rPr>
              <a:t>del PM</a:t>
            </a:r>
          </a:p>
        </p:txBody>
      </p:sp>
      <p:pic>
        <p:nvPicPr>
          <p:cNvPr id="12" name="Immagine 11">
            <a:extLst>
              <a:ext uri="{FF2B5EF4-FFF2-40B4-BE49-F238E27FC236}">
                <a16:creationId xmlns:a16="http://schemas.microsoft.com/office/drawing/2014/main" id="{96E6BF3B-1A5A-E79F-7406-4BA7B099FDD1}"/>
              </a:ext>
            </a:extLst>
          </p:cNvPr>
          <p:cNvPicPr>
            <a:picLocks noChangeAspect="1"/>
          </p:cNvPicPr>
          <p:nvPr/>
        </p:nvPicPr>
        <p:blipFill>
          <a:blip r:embed="rId3"/>
          <a:stretch>
            <a:fillRect/>
          </a:stretch>
        </p:blipFill>
        <p:spPr>
          <a:xfrm>
            <a:off x="534814" y="431116"/>
            <a:ext cx="879646" cy="488062"/>
          </a:xfrm>
          <a:prstGeom prst="rect">
            <a:avLst/>
          </a:prstGeom>
        </p:spPr>
      </p:pic>
      <p:sp>
        <p:nvSpPr>
          <p:cNvPr id="14" name="Cornice 13">
            <a:extLst>
              <a:ext uri="{FF2B5EF4-FFF2-40B4-BE49-F238E27FC236}">
                <a16:creationId xmlns:a16="http://schemas.microsoft.com/office/drawing/2014/main" id="{8E7DC56E-1C62-83D4-52A6-AD11BA29D3CE}"/>
              </a:ext>
            </a:extLst>
          </p:cNvPr>
          <p:cNvSpPr/>
          <p:nvPr/>
        </p:nvSpPr>
        <p:spPr>
          <a:xfrm>
            <a:off x="0" y="0"/>
            <a:ext cx="12192000" cy="6858000"/>
          </a:xfrm>
          <a:prstGeom prst="frame">
            <a:avLst>
              <a:gd name="adj1" fmla="val 411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5" name="Cornice 14">
            <a:extLst>
              <a:ext uri="{FF2B5EF4-FFF2-40B4-BE49-F238E27FC236}">
                <a16:creationId xmlns:a16="http://schemas.microsoft.com/office/drawing/2014/main" id="{925FB349-EC4A-951C-70E3-EA67AE058A8D}"/>
              </a:ext>
            </a:extLst>
          </p:cNvPr>
          <p:cNvSpPr/>
          <p:nvPr/>
        </p:nvSpPr>
        <p:spPr>
          <a:xfrm>
            <a:off x="4503505" y="318499"/>
            <a:ext cx="7380271" cy="6205592"/>
          </a:xfrm>
          <a:prstGeom prst="frame">
            <a:avLst>
              <a:gd name="adj1" fmla="val 144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CasellaDiTesto 2">
            <a:extLst>
              <a:ext uri="{FF2B5EF4-FFF2-40B4-BE49-F238E27FC236}">
                <a16:creationId xmlns:a16="http://schemas.microsoft.com/office/drawing/2014/main" id="{81651CD1-10F2-91D0-944D-C23E699D5B5E}"/>
              </a:ext>
            </a:extLst>
          </p:cNvPr>
          <p:cNvSpPr txBox="1"/>
          <p:nvPr/>
        </p:nvSpPr>
        <p:spPr>
          <a:xfrm>
            <a:off x="4713270" y="866749"/>
            <a:ext cx="6943916" cy="4832092"/>
          </a:xfrm>
          <a:prstGeom prst="rect">
            <a:avLst/>
          </a:prstGeom>
          <a:noFill/>
        </p:spPr>
        <p:txBody>
          <a:bodyPr wrap="square">
            <a:spAutoFit/>
          </a:bodyPr>
          <a:lstStyle/>
          <a:p>
            <a:pPr>
              <a:spcBef>
                <a:spcPts val="600"/>
              </a:spcBef>
            </a:pPr>
            <a:r>
              <a:rPr lang="it-IT" sz="18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Art. 38.- Iniziativa del pubblico ministero</a:t>
            </a:r>
            <a:endParaRPr lang="it-IT" sz="20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pPr>
            <a:r>
              <a:rPr lang="it-IT" sz="1800" dirty="0">
                <a:effectLst/>
                <a:latin typeface="Calibri" panose="020F0502020204030204" pitchFamily="34" charset="0"/>
                <a:ea typeface="Times New Roman" panose="02020603050405020304" pitchFamily="18" charset="0"/>
                <a:cs typeface="Times New Roman" panose="02020603050405020304" pitchFamily="18" charset="0"/>
              </a:rPr>
              <a:t>1. Il pubblico ministero presenta il ricorso per l'apertura della liquidazione giudiziale </a:t>
            </a:r>
            <a:r>
              <a:rPr lang="it-IT" sz="1800" b="1" dirty="0">
                <a:solidFill>
                  <a:srgbClr val="C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in ogni caso in cui ha notizia dell'esistenza di uno stato di insolvenza.</a:t>
            </a:r>
            <a:endParaRPr lang="it-IT" sz="2000" b="1" dirty="0">
              <a:solidFill>
                <a:srgbClr val="C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pPr>
            <a:r>
              <a:rPr lang="it-IT" sz="1800" dirty="0">
                <a:effectLst/>
                <a:latin typeface="Calibri" panose="020F0502020204030204" pitchFamily="34" charset="0"/>
                <a:ea typeface="Times New Roman" panose="02020603050405020304" pitchFamily="18" charset="0"/>
                <a:cs typeface="Times New Roman" panose="02020603050405020304" pitchFamily="18" charset="0"/>
              </a:rPr>
              <a:t>2. </a:t>
            </a:r>
            <a:r>
              <a:rPr lang="it-IT" sz="1800" b="1" dirty="0">
                <a:solidFill>
                  <a:srgbClr val="C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L’autorità giudiziaria </a:t>
            </a:r>
            <a:r>
              <a:rPr lang="it-IT" sz="1800" dirty="0">
                <a:solidFill>
                  <a:srgbClr val="C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che rileva l'insolvenza nel corso di un procedimento</a:t>
            </a:r>
            <a:r>
              <a:rPr lang="it-IT" sz="1800" dirty="0">
                <a:effectLst/>
                <a:latin typeface="Calibri" panose="020F0502020204030204" pitchFamily="34" charset="0"/>
                <a:ea typeface="Times New Roman" panose="02020603050405020304" pitchFamily="18" charset="0"/>
                <a:cs typeface="Times New Roman" panose="02020603050405020304" pitchFamily="18" charset="0"/>
              </a:rPr>
              <a:t> lo segnala al pubblico ministero.</a:t>
            </a:r>
            <a:endParaRPr lang="it-IT"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pPr>
            <a:r>
              <a:rPr lang="it-IT" sz="1800" dirty="0">
                <a:effectLst/>
                <a:latin typeface="Calibri" panose="020F0502020204030204" pitchFamily="34" charset="0"/>
                <a:ea typeface="Times New Roman" panose="02020603050405020304" pitchFamily="18" charset="0"/>
                <a:cs typeface="Times New Roman" panose="02020603050405020304" pitchFamily="18" charset="0"/>
              </a:rPr>
              <a:t>3. Il pubblico ministero può intervenire in tutti i procedimenti per l'accesso agli strumenti di regolazione della crisi e dell'insolvenza o a una procedura di insolvenza.</a:t>
            </a:r>
            <a:endParaRPr lang="it-IT"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Bef>
                <a:spcPts val="600"/>
              </a:spcBef>
            </a:pPr>
            <a:r>
              <a:rPr lang="it-IT" sz="1800" dirty="0">
                <a:effectLst/>
                <a:latin typeface="Calibri" panose="020F0502020204030204" pitchFamily="34" charset="0"/>
                <a:ea typeface="Times New Roman" panose="02020603050405020304" pitchFamily="18" charset="0"/>
                <a:cs typeface="Times New Roman" panose="02020603050405020304" pitchFamily="18" charset="0"/>
              </a:rPr>
              <a:t>4. Il rappresentante del pubblico ministero intervenuto in uno dei procedimenti di cui al comma 3, instaurato dinanzi al tribunale di cui all'articolo 27, può chiedere di partecipare al successivo grado di giudizio quale sostituto del procuratore generale presso la corte di appello. La partecipazione è disposta dal procuratore generale presso la corte di appello qualora lo ritenga opportuno. Gli avvisi spettano in ogni caso al procuratore generale.</a:t>
            </a:r>
            <a:endParaRPr lang="it-IT"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522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9D3E1A5E-EC42-C3A8-957C-405826780934}"/>
              </a:ext>
            </a:extLst>
          </p:cNvPr>
          <p:cNvSpPr/>
          <p:nvPr/>
        </p:nvSpPr>
        <p:spPr>
          <a:xfrm>
            <a:off x="1091926" y="4017767"/>
            <a:ext cx="3184989" cy="1870873"/>
          </a:xfrm>
          <a:prstGeom prst="roundRect">
            <a:avLst/>
          </a:prstGeom>
          <a:solidFill>
            <a:srgbClr val="C38C48"/>
          </a:solidFill>
          <a:ln>
            <a:noFill/>
          </a:ln>
          <a:effectLst>
            <a:outerShdw blurRad="50800" dist="38100" dir="5400000" algn="t" rotWithShape="0">
              <a:prstClr val="black">
                <a:alpha val="40000"/>
              </a:prstClr>
            </a:outerShdw>
            <a:reflection blurRad="6350" stA="52000" endA="300" endPos="35000" dir="5400000" sy="-100000" algn="bl" rotWithShape="0"/>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latin typeface="Arial Rounded MT Bold" panose="020F0704030504030204" pitchFamily="34" charset="77"/>
              </a:rPr>
              <a:t>L’iniziativa</a:t>
            </a:r>
          </a:p>
          <a:p>
            <a:pPr algn="ctr"/>
            <a:r>
              <a:rPr lang="it-IT" sz="2800" dirty="0">
                <a:latin typeface="Arial Rounded MT Bold" panose="020F0704030504030204" pitchFamily="34" charset="77"/>
              </a:rPr>
              <a:t>del PM</a:t>
            </a:r>
          </a:p>
        </p:txBody>
      </p:sp>
      <p:pic>
        <p:nvPicPr>
          <p:cNvPr id="12" name="Immagine 11">
            <a:extLst>
              <a:ext uri="{FF2B5EF4-FFF2-40B4-BE49-F238E27FC236}">
                <a16:creationId xmlns:a16="http://schemas.microsoft.com/office/drawing/2014/main" id="{96E6BF3B-1A5A-E79F-7406-4BA7B099FDD1}"/>
              </a:ext>
            </a:extLst>
          </p:cNvPr>
          <p:cNvPicPr>
            <a:picLocks noChangeAspect="1"/>
          </p:cNvPicPr>
          <p:nvPr/>
        </p:nvPicPr>
        <p:blipFill>
          <a:blip r:embed="rId2"/>
          <a:stretch>
            <a:fillRect/>
          </a:stretch>
        </p:blipFill>
        <p:spPr>
          <a:xfrm>
            <a:off x="534814" y="431116"/>
            <a:ext cx="879646" cy="488062"/>
          </a:xfrm>
          <a:prstGeom prst="rect">
            <a:avLst/>
          </a:prstGeom>
        </p:spPr>
      </p:pic>
      <p:sp>
        <p:nvSpPr>
          <p:cNvPr id="14" name="Cornice 13">
            <a:extLst>
              <a:ext uri="{FF2B5EF4-FFF2-40B4-BE49-F238E27FC236}">
                <a16:creationId xmlns:a16="http://schemas.microsoft.com/office/drawing/2014/main" id="{8E7DC56E-1C62-83D4-52A6-AD11BA29D3CE}"/>
              </a:ext>
            </a:extLst>
          </p:cNvPr>
          <p:cNvSpPr/>
          <p:nvPr/>
        </p:nvSpPr>
        <p:spPr>
          <a:xfrm>
            <a:off x="0" y="0"/>
            <a:ext cx="12192000" cy="6858000"/>
          </a:xfrm>
          <a:prstGeom prst="frame">
            <a:avLst>
              <a:gd name="adj1" fmla="val 411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5" name="Cornice 14">
            <a:extLst>
              <a:ext uri="{FF2B5EF4-FFF2-40B4-BE49-F238E27FC236}">
                <a16:creationId xmlns:a16="http://schemas.microsoft.com/office/drawing/2014/main" id="{925FB349-EC4A-951C-70E3-EA67AE058A8D}"/>
              </a:ext>
            </a:extLst>
          </p:cNvPr>
          <p:cNvSpPr/>
          <p:nvPr/>
        </p:nvSpPr>
        <p:spPr>
          <a:xfrm>
            <a:off x="4503505" y="318499"/>
            <a:ext cx="7380271" cy="6205592"/>
          </a:xfrm>
          <a:prstGeom prst="frame">
            <a:avLst>
              <a:gd name="adj1" fmla="val 144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Immagine 4" descr="Immagine che contiene interni&#10;&#10;Descrizione generata automaticamente">
            <a:extLst>
              <a:ext uri="{FF2B5EF4-FFF2-40B4-BE49-F238E27FC236}">
                <a16:creationId xmlns:a16="http://schemas.microsoft.com/office/drawing/2014/main" id="{C67C94B2-8A0A-CEEB-E4B9-712CF259EDA3}"/>
              </a:ext>
            </a:extLst>
          </p:cNvPr>
          <p:cNvPicPr>
            <a:picLocks noChangeAspect="1"/>
          </p:cNvPicPr>
          <p:nvPr/>
        </p:nvPicPr>
        <p:blipFill>
          <a:blip r:embed="rId3"/>
          <a:stretch>
            <a:fillRect/>
          </a:stretch>
        </p:blipFill>
        <p:spPr>
          <a:xfrm>
            <a:off x="974637" y="1537973"/>
            <a:ext cx="3448463" cy="2479794"/>
          </a:xfrm>
          <a:prstGeom prst="rect">
            <a:avLst/>
          </a:prstGeom>
        </p:spPr>
      </p:pic>
      <p:pic>
        <p:nvPicPr>
          <p:cNvPr id="4" name="Immagine 3" descr="Immagine che contiene testo&#10;&#10;Descrizione generata automaticamente">
            <a:extLst>
              <a:ext uri="{FF2B5EF4-FFF2-40B4-BE49-F238E27FC236}">
                <a16:creationId xmlns:a16="http://schemas.microsoft.com/office/drawing/2014/main" id="{8957B10C-2537-0E95-4949-BA8537F6974E}"/>
              </a:ext>
            </a:extLst>
          </p:cNvPr>
          <p:cNvPicPr>
            <a:picLocks noChangeAspect="1"/>
          </p:cNvPicPr>
          <p:nvPr/>
        </p:nvPicPr>
        <p:blipFill>
          <a:blip r:embed="rId4"/>
          <a:stretch>
            <a:fillRect/>
          </a:stretch>
        </p:blipFill>
        <p:spPr>
          <a:xfrm>
            <a:off x="4959357" y="431116"/>
            <a:ext cx="6516876" cy="5961946"/>
          </a:xfrm>
          <a:prstGeom prst="rect">
            <a:avLst/>
          </a:prstGeom>
        </p:spPr>
      </p:pic>
    </p:spTree>
    <p:extLst>
      <p:ext uri="{BB962C8B-B14F-4D97-AF65-F5344CB8AC3E}">
        <p14:creationId xmlns:p14="http://schemas.microsoft.com/office/powerpoint/2010/main" val="41108448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9" name="Immagine 8" descr="Immagine che contiene testo, segnale&#10;&#10;Descrizione generata automaticamente">
            <a:extLst>
              <a:ext uri="{FF2B5EF4-FFF2-40B4-BE49-F238E27FC236}">
                <a16:creationId xmlns:a16="http://schemas.microsoft.com/office/drawing/2014/main" id="{6FE64CEC-EBED-061F-A1B4-15636C8857DD}"/>
              </a:ext>
            </a:extLst>
          </p:cNvPr>
          <p:cNvPicPr>
            <a:picLocks noChangeAspect="1"/>
          </p:cNvPicPr>
          <p:nvPr/>
        </p:nvPicPr>
        <p:blipFill>
          <a:blip r:embed="rId2"/>
          <a:stretch>
            <a:fillRect/>
          </a:stretch>
        </p:blipFill>
        <p:spPr>
          <a:xfrm>
            <a:off x="3836394" y="2018073"/>
            <a:ext cx="4492986" cy="4492986"/>
          </a:xfrm>
          <a:prstGeom prst="rect">
            <a:avLst/>
          </a:prstGeom>
        </p:spPr>
      </p:pic>
      <p:sp>
        <p:nvSpPr>
          <p:cNvPr id="7" name="CasellaDiTesto 6">
            <a:extLst>
              <a:ext uri="{FF2B5EF4-FFF2-40B4-BE49-F238E27FC236}">
                <a16:creationId xmlns:a16="http://schemas.microsoft.com/office/drawing/2014/main" id="{AD05EAFC-E3AE-D7CF-56AD-D806CDA99E4E}"/>
              </a:ext>
            </a:extLst>
          </p:cNvPr>
          <p:cNvSpPr txBox="1"/>
          <p:nvPr/>
        </p:nvSpPr>
        <p:spPr>
          <a:xfrm>
            <a:off x="1881503" y="5497159"/>
            <a:ext cx="8407259" cy="1331134"/>
          </a:xfrm>
          <a:prstGeom prst="rect">
            <a:avLst/>
          </a:prstGeom>
          <a:solidFill>
            <a:srgbClr val="FF0000"/>
          </a:solidFill>
        </p:spPr>
        <p:txBody>
          <a:bodyPr wrap="square" rtlCol="0">
            <a:spAutoFit/>
          </a:bodyPr>
          <a:lstStyle/>
          <a:p>
            <a:pPr algn="ctr"/>
            <a:endParaRPr lang="it-IT" sz="1000" dirty="0">
              <a:solidFill>
                <a:schemeClr val="bg1"/>
              </a:solidFill>
              <a:latin typeface="Arial Rounded MT Bold" panose="020F0704030504030204" pitchFamily="34" charset="77"/>
            </a:endParaRPr>
          </a:p>
          <a:p>
            <a:pPr algn="ctr"/>
            <a:r>
              <a:rPr lang="it-IT" sz="2000" b="1" dirty="0"/>
              <a:t>I nuovi segnali previsti dall’art. 3, c. 3 e 4</a:t>
            </a:r>
          </a:p>
          <a:p>
            <a:pPr algn="ctr"/>
            <a:r>
              <a:rPr lang="it-IT" sz="2000" b="1" dirty="0" err="1"/>
              <a:t>D.Lgs.</a:t>
            </a:r>
            <a:r>
              <a:rPr lang="it-IT" sz="2000" b="1" dirty="0"/>
              <a:t> 12 gennaio 2019 n. 14 </a:t>
            </a:r>
          </a:p>
          <a:p>
            <a:pPr algn="ctr"/>
            <a:r>
              <a:rPr lang="it-IT" sz="2000" b="1" dirty="0"/>
              <a:t>spunti operativi</a:t>
            </a:r>
          </a:p>
          <a:p>
            <a:pPr algn="ctr"/>
            <a:endParaRPr lang="it-IT" sz="1050" dirty="0">
              <a:solidFill>
                <a:schemeClr val="bg1"/>
              </a:solidFill>
              <a:latin typeface="Arial Rounded MT Bold" panose="020F0704030504030204" pitchFamily="34" charset="77"/>
            </a:endParaRPr>
          </a:p>
        </p:txBody>
      </p:sp>
      <p:pic>
        <p:nvPicPr>
          <p:cNvPr id="3" name="Immagine 2" descr="Immagine che contiene testo, esterni, segnale&#10;&#10;Descrizione generata automaticamente">
            <a:extLst>
              <a:ext uri="{FF2B5EF4-FFF2-40B4-BE49-F238E27FC236}">
                <a16:creationId xmlns:a16="http://schemas.microsoft.com/office/drawing/2014/main" id="{446D0730-AC35-B398-05CF-02E03B6BFA74}"/>
              </a:ext>
            </a:extLst>
          </p:cNvPr>
          <p:cNvPicPr>
            <a:picLocks noChangeAspect="1"/>
          </p:cNvPicPr>
          <p:nvPr/>
        </p:nvPicPr>
        <p:blipFill>
          <a:blip r:embed="rId3"/>
          <a:stretch>
            <a:fillRect/>
          </a:stretch>
        </p:blipFill>
        <p:spPr>
          <a:xfrm>
            <a:off x="1881504" y="2016517"/>
            <a:ext cx="1954890" cy="3490875"/>
          </a:xfrm>
          <a:prstGeom prst="rect">
            <a:avLst/>
          </a:prstGeom>
        </p:spPr>
      </p:pic>
      <p:pic>
        <p:nvPicPr>
          <p:cNvPr id="5" name="Immagine 4" descr="Immagine che contiene testo, cielo, esterni, segnale&#10;&#10;Descrizione generata automaticamente">
            <a:extLst>
              <a:ext uri="{FF2B5EF4-FFF2-40B4-BE49-F238E27FC236}">
                <a16:creationId xmlns:a16="http://schemas.microsoft.com/office/drawing/2014/main" id="{06F474F7-625D-5385-1F1D-1D60144A90B4}"/>
              </a:ext>
            </a:extLst>
          </p:cNvPr>
          <p:cNvPicPr>
            <a:picLocks noChangeAspect="1"/>
          </p:cNvPicPr>
          <p:nvPr/>
        </p:nvPicPr>
        <p:blipFill>
          <a:blip r:embed="rId4"/>
          <a:stretch>
            <a:fillRect/>
          </a:stretch>
        </p:blipFill>
        <p:spPr>
          <a:xfrm>
            <a:off x="5643338" y="667601"/>
            <a:ext cx="4645424" cy="1349694"/>
          </a:xfrm>
          <a:prstGeom prst="rect">
            <a:avLst/>
          </a:prstGeom>
        </p:spPr>
      </p:pic>
      <p:pic>
        <p:nvPicPr>
          <p:cNvPr id="8" name="Immagine 7" descr="Immagine che contiene testo, esterni, terra, via&#10;&#10;Descrizione generata automaticamente">
            <a:extLst>
              <a:ext uri="{FF2B5EF4-FFF2-40B4-BE49-F238E27FC236}">
                <a16:creationId xmlns:a16="http://schemas.microsoft.com/office/drawing/2014/main" id="{C62CAF91-D003-C2E1-2238-A76853A3C506}"/>
              </a:ext>
            </a:extLst>
          </p:cNvPr>
          <p:cNvPicPr>
            <a:picLocks noChangeAspect="1"/>
          </p:cNvPicPr>
          <p:nvPr/>
        </p:nvPicPr>
        <p:blipFill>
          <a:blip r:embed="rId5"/>
          <a:stretch>
            <a:fillRect/>
          </a:stretch>
        </p:blipFill>
        <p:spPr>
          <a:xfrm>
            <a:off x="8308846" y="2018073"/>
            <a:ext cx="1979917" cy="3550939"/>
          </a:xfrm>
          <a:prstGeom prst="rect">
            <a:avLst/>
          </a:prstGeom>
        </p:spPr>
      </p:pic>
      <p:sp>
        <p:nvSpPr>
          <p:cNvPr id="6" name="CasellaDiTesto 5">
            <a:extLst>
              <a:ext uri="{FF2B5EF4-FFF2-40B4-BE49-F238E27FC236}">
                <a16:creationId xmlns:a16="http://schemas.microsoft.com/office/drawing/2014/main" id="{B5741111-A04D-977B-8066-A6B6DE0ACC12}"/>
              </a:ext>
            </a:extLst>
          </p:cNvPr>
          <p:cNvSpPr txBox="1"/>
          <p:nvPr/>
        </p:nvSpPr>
        <p:spPr>
          <a:xfrm>
            <a:off x="1135202" y="488488"/>
            <a:ext cx="4645424" cy="1369606"/>
          </a:xfrm>
          <a:prstGeom prst="rect">
            <a:avLst/>
          </a:prstGeom>
          <a:noFill/>
        </p:spPr>
        <p:txBody>
          <a:bodyPr wrap="square">
            <a:spAutoFit/>
          </a:bodyPr>
          <a:lstStyle/>
          <a:p>
            <a:pPr marL="90170"/>
            <a:r>
              <a:rPr lang="it-IT" sz="2400" spc="80" dirty="0">
                <a:solidFill>
                  <a:srgbClr val="365F91"/>
                </a:solidFill>
                <a:effectLst/>
                <a:latin typeface="Arial Rounded MT Bold" panose="020F0704030504030204" pitchFamily="34" charset="77"/>
                <a:ea typeface="Times New Roman" panose="02020603050405020304" pitchFamily="18" charset="0"/>
              </a:rPr>
              <a:t>Stefano </a:t>
            </a:r>
            <a:r>
              <a:rPr lang="it-IT" sz="2400" spc="80" dirty="0" err="1">
                <a:solidFill>
                  <a:srgbClr val="365F91"/>
                </a:solidFill>
                <a:effectLst/>
                <a:latin typeface="Arial Rounded MT Bold" panose="020F0704030504030204" pitchFamily="34" charset="77"/>
                <a:ea typeface="Times New Roman" panose="02020603050405020304" pitchFamily="18" charset="0"/>
              </a:rPr>
              <a:t>Tonelato</a:t>
            </a:r>
            <a:endParaRPr lang="it-IT" dirty="0">
              <a:effectLst/>
              <a:latin typeface="Times New Roman" panose="02020603050405020304" pitchFamily="18" charset="0"/>
              <a:ea typeface="Times New Roman" panose="02020603050405020304" pitchFamily="18" charset="0"/>
            </a:endParaRPr>
          </a:p>
          <a:p>
            <a:pPr marL="90170" marR="359410" algn="just">
              <a:spcAft>
                <a:spcPts val="0"/>
              </a:spcAft>
            </a:pPr>
            <a:r>
              <a:rPr lang="it-IT" sz="900" dirty="0">
                <a:solidFill>
                  <a:srgbClr val="595959"/>
                </a:solidFill>
                <a:effectLst/>
                <a:latin typeface="Arial Rounded MT Bold" panose="020F0704030504030204" pitchFamily="34" charset="77"/>
                <a:ea typeface="Times New Roman" panose="02020603050405020304" pitchFamily="18" charset="0"/>
              </a:rPr>
              <a:t>Dottore Commercialista - Revisore legale</a:t>
            </a:r>
            <a:endParaRPr lang="it-IT" sz="2800" dirty="0">
              <a:effectLst/>
              <a:latin typeface="Times New Roman" panose="02020603050405020304" pitchFamily="18" charset="0"/>
              <a:ea typeface="Times New Roman" panose="02020603050405020304" pitchFamily="18" charset="0"/>
            </a:endParaRPr>
          </a:p>
          <a:p>
            <a:pPr marL="90170" marR="359410" algn="just">
              <a:spcAft>
                <a:spcPts val="0"/>
              </a:spcAft>
            </a:pPr>
            <a:r>
              <a:rPr lang="it-IT" sz="1000" dirty="0">
                <a:solidFill>
                  <a:srgbClr val="0070C0"/>
                </a:solidFill>
                <a:effectLst/>
                <a:latin typeface="Corbel" panose="020B0503020204020204" pitchFamily="34" charset="0"/>
                <a:ea typeface="Times New Roman" panose="02020603050405020304" pitchFamily="18" charset="0"/>
              </a:rPr>
              <a:t>E mail: </a:t>
            </a:r>
            <a:r>
              <a:rPr lang="it-IT" sz="1000" u="sng" dirty="0">
                <a:solidFill>
                  <a:srgbClr val="0070C0"/>
                </a:solidFill>
                <a:effectLst/>
                <a:latin typeface="Corbel" panose="020B050302020402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stefano.tonelato@studiotonelato.it</a:t>
            </a:r>
            <a:endParaRPr lang="it-IT" sz="3200" dirty="0">
              <a:solidFill>
                <a:srgbClr val="0070C0"/>
              </a:solidFill>
              <a:effectLst/>
              <a:latin typeface="Corbel" panose="020B0503020204020204" pitchFamily="34" charset="0"/>
              <a:ea typeface="Times New Roman" panose="02020603050405020304" pitchFamily="18" charset="0"/>
            </a:endParaRPr>
          </a:p>
          <a:p>
            <a:pPr marL="90170" marR="1079500" algn="just">
              <a:spcAft>
                <a:spcPts val="0"/>
              </a:spcAft>
            </a:pPr>
            <a:r>
              <a:rPr lang="it-IT" sz="1000" dirty="0">
                <a:solidFill>
                  <a:srgbClr val="0070C0"/>
                </a:solidFill>
                <a:effectLst/>
                <a:latin typeface="Corbel" panose="020B0503020204020204" pitchFamily="34" charset="0"/>
                <a:ea typeface="Times New Roman" panose="02020603050405020304" pitchFamily="18" charset="0"/>
              </a:rPr>
              <a:t>PEC: </a:t>
            </a:r>
            <a:r>
              <a:rPr lang="it-IT" sz="1000" u="sng" dirty="0">
                <a:solidFill>
                  <a:srgbClr val="0070C0"/>
                </a:solidFill>
                <a:effectLst/>
                <a:latin typeface="Corbel" panose="020B050302020402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stefanotonelato@odcecverona.it</a:t>
            </a:r>
            <a:endParaRPr lang="it-IT" sz="3200" dirty="0">
              <a:solidFill>
                <a:srgbClr val="0070C0"/>
              </a:solidFill>
              <a:effectLst/>
              <a:latin typeface="Corbel" panose="020B0503020204020204" pitchFamily="34" charset="0"/>
              <a:ea typeface="Times New Roman" panose="02020603050405020304" pitchFamily="18" charset="0"/>
            </a:endParaRPr>
          </a:p>
          <a:p>
            <a:pPr marL="90170" marR="1079500" algn="just">
              <a:spcAft>
                <a:spcPts val="0"/>
              </a:spcAft>
            </a:pPr>
            <a:r>
              <a:rPr lang="it-IT" sz="1000" dirty="0">
                <a:solidFill>
                  <a:srgbClr val="0070C0"/>
                </a:solidFill>
                <a:effectLst/>
                <a:latin typeface="Corbel" panose="020B0503020204020204" pitchFamily="34" charset="0"/>
                <a:ea typeface="Times New Roman" panose="02020603050405020304" pitchFamily="18" charset="0"/>
              </a:rPr>
              <a:t>Sito internet: </a:t>
            </a:r>
            <a:r>
              <a:rPr lang="it-IT" sz="1000" u="sng" dirty="0">
                <a:solidFill>
                  <a:srgbClr val="0070C0"/>
                </a:solidFill>
                <a:effectLst/>
                <a:latin typeface="Corbel" panose="020B050302020402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www.studiotonelato.it</a:t>
            </a:r>
            <a:endParaRPr lang="it-IT" sz="3200" dirty="0">
              <a:solidFill>
                <a:srgbClr val="0070C0"/>
              </a:solidFill>
              <a:effectLst/>
              <a:latin typeface="Corbel" panose="020B0503020204020204" pitchFamily="34" charset="0"/>
              <a:ea typeface="Times New Roman" panose="02020603050405020304" pitchFamily="18" charset="0"/>
            </a:endParaRPr>
          </a:p>
          <a:p>
            <a:pPr marL="90170" marR="1079500" algn="just">
              <a:spcAft>
                <a:spcPts val="0"/>
              </a:spcAft>
            </a:pPr>
            <a:r>
              <a:rPr lang="it-IT" sz="1000" dirty="0">
                <a:solidFill>
                  <a:srgbClr val="0070C0"/>
                </a:solidFill>
                <a:effectLst/>
                <a:latin typeface="Corbel" panose="020B0503020204020204" pitchFamily="34" charset="0"/>
                <a:ea typeface="Times New Roman" panose="02020603050405020304" pitchFamily="18" charset="0"/>
              </a:rPr>
              <a:t> </a:t>
            </a:r>
            <a:endParaRPr lang="it-IT" sz="3200" dirty="0">
              <a:solidFill>
                <a:srgbClr val="0070C0"/>
              </a:solidFill>
              <a:effectLst/>
              <a:latin typeface="Corbel" panose="020B0503020204020204" pitchFamily="34" charset="0"/>
              <a:ea typeface="Times New Roman" panose="02020603050405020304" pitchFamily="18" charset="0"/>
            </a:endParaRPr>
          </a:p>
          <a:p>
            <a:pPr marL="90170" marR="359410" algn="just">
              <a:spcAft>
                <a:spcPts val="0"/>
              </a:spcAft>
            </a:pPr>
            <a:r>
              <a:rPr lang="it-IT" sz="1000" dirty="0">
                <a:solidFill>
                  <a:srgbClr val="0070C0"/>
                </a:solidFill>
                <a:effectLst/>
                <a:latin typeface="Corbel" panose="020B0503020204020204" pitchFamily="34" charset="0"/>
                <a:ea typeface="Times New Roman" panose="02020603050405020304" pitchFamily="18" charset="0"/>
              </a:rPr>
              <a:t>Lungadige Catena, 13 – 37138 – Verona Tel. 045-8343408 – fax. 045- 8303353</a:t>
            </a:r>
            <a:endParaRPr lang="it-IT" dirty="0">
              <a:solidFill>
                <a:srgbClr val="0070C0"/>
              </a:solidFill>
              <a:effectLst/>
              <a:latin typeface="Corbel" panose="020B0503020204020204" pitchFamily="34" charset="0"/>
              <a:ea typeface="Times New Roman" panose="02020603050405020304" pitchFamily="18" charset="0"/>
            </a:endParaRPr>
          </a:p>
        </p:txBody>
      </p:sp>
      <p:pic>
        <p:nvPicPr>
          <p:cNvPr id="11" name="Immagine 10">
            <a:extLst>
              <a:ext uri="{FF2B5EF4-FFF2-40B4-BE49-F238E27FC236}">
                <a16:creationId xmlns:a16="http://schemas.microsoft.com/office/drawing/2014/main" id="{61E53555-E432-C2AC-6262-95A9CFB9B9B8}"/>
              </a:ext>
            </a:extLst>
          </p:cNvPr>
          <p:cNvPicPr>
            <a:picLocks noChangeAspect="1"/>
          </p:cNvPicPr>
          <p:nvPr/>
        </p:nvPicPr>
        <p:blipFill>
          <a:blip r:embed="rId9"/>
          <a:stretch>
            <a:fillRect/>
          </a:stretch>
        </p:blipFill>
        <p:spPr>
          <a:xfrm>
            <a:off x="269368" y="542239"/>
            <a:ext cx="1003122" cy="598192"/>
          </a:xfrm>
          <a:prstGeom prst="rect">
            <a:avLst/>
          </a:prstGeom>
        </p:spPr>
      </p:pic>
    </p:spTree>
    <p:extLst>
      <p:ext uri="{BB962C8B-B14F-4D97-AF65-F5344CB8AC3E}">
        <p14:creationId xmlns:p14="http://schemas.microsoft.com/office/powerpoint/2010/main" val="1623294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9D3E1A5E-EC42-C3A8-957C-405826780934}"/>
              </a:ext>
            </a:extLst>
          </p:cNvPr>
          <p:cNvSpPr/>
          <p:nvPr/>
        </p:nvSpPr>
        <p:spPr>
          <a:xfrm>
            <a:off x="1091926" y="4017767"/>
            <a:ext cx="3184989" cy="1870873"/>
          </a:xfrm>
          <a:prstGeom prst="roundRect">
            <a:avLst/>
          </a:prstGeom>
          <a:solidFill>
            <a:srgbClr val="C38C48"/>
          </a:solidFill>
          <a:ln>
            <a:noFill/>
          </a:ln>
          <a:effectLst>
            <a:outerShdw blurRad="50800" dist="38100" dir="5400000" algn="t" rotWithShape="0">
              <a:prstClr val="black">
                <a:alpha val="40000"/>
              </a:prstClr>
            </a:outerShdw>
            <a:reflection blurRad="6350" stA="52000" endA="300" endPos="35000" dir="5400000" sy="-100000" algn="bl" rotWithShape="0"/>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latin typeface="Arial Rounded MT Bold" panose="020F0704030504030204" pitchFamily="34" charset="77"/>
              </a:rPr>
              <a:t>L’iniziativa</a:t>
            </a:r>
          </a:p>
          <a:p>
            <a:pPr algn="ctr"/>
            <a:r>
              <a:rPr lang="it-IT" sz="2800" dirty="0">
                <a:latin typeface="Arial Rounded MT Bold" panose="020F0704030504030204" pitchFamily="34" charset="77"/>
              </a:rPr>
              <a:t>del PM</a:t>
            </a:r>
          </a:p>
        </p:txBody>
      </p:sp>
      <p:pic>
        <p:nvPicPr>
          <p:cNvPr id="12" name="Immagine 11">
            <a:extLst>
              <a:ext uri="{FF2B5EF4-FFF2-40B4-BE49-F238E27FC236}">
                <a16:creationId xmlns:a16="http://schemas.microsoft.com/office/drawing/2014/main" id="{96E6BF3B-1A5A-E79F-7406-4BA7B099FDD1}"/>
              </a:ext>
            </a:extLst>
          </p:cNvPr>
          <p:cNvPicPr>
            <a:picLocks noChangeAspect="1"/>
          </p:cNvPicPr>
          <p:nvPr/>
        </p:nvPicPr>
        <p:blipFill>
          <a:blip r:embed="rId2"/>
          <a:stretch>
            <a:fillRect/>
          </a:stretch>
        </p:blipFill>
        <p:spPr>
          <a:xfrm>
            <a:off x="534814" y="431116"/>
            <a:ext cx="879646" cy="488062"/>
          </a:xfrm>
          <a:prstGeom prst="rect">
            <a:avLst/>
          </a:prstGeom>
        </p:spPr>
      </p:pic>
      <p:sp>
        <p:nvSpPr>
          <p:cNvPr id="14" name="Cornice 13">
            <a:extLst>
              <a:ext uri="{FF2B5EF4-FFF2-40B4-BE49-F238E27FC236}">
                <a16:creationId xmlns:a16="http://schemas.microsoft.com/office/drawing/2014/main" id="{8E7DC56E-1C62-83D4-52A6-AD11BA29D3CE}"/>
              </a:ext>
            </a:extLst>
          </p:cNvPr>
          <p:cNvSpPr/>
          <p:nvPr/>
        </p:nvSpPr>
        <p:spPr>
          <a:xfrm>
            <a:off x="0" y="0"/>
            <a:ext cx="12192000" cy="6858000"/>
          </a:xfrm>
          <a:prstGeom prst="frame">
            <a:avLst>
              <a:gd name="adj1" fmla="val 411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5" name="Cornice 14">
            <a:extLst>
              <a:ext uri="{FF2B5EF4-FFF2-40B4-BE49-F238E27FC236}">
                <a16:creationId xmlns:a16="http://schemas.microsoft.com/office/drawing/2014/main" id="{925FB349-EC4A-951C-70E3-EA67AE058A8D}"/>
              </a:ext>
            </a:extLst>
          </p:cNvPr>
          <p:cNvSpPr/>
          <p:nvPr/>
        </p:nvSpPr>
        <p:spPr>
          <a:xfrm>
            <a:off x="4503505" y="318499"/>
            <a:ext cx="7380271" cy="6205592"/>
          </a:xfrm>
          <a:prstGeom prst="frame">
            <a:avLst>
              <a:gd name="adj1" fmla="val 144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Immagine 4" descr="Immagine che contiene interni&#10;&#10;Descrizione generata automaticamente">
            <a:extLst>
              <a:ext uri="{FF2B5EF4-FFF2-40B4-BE49-F238E27FC236}">
                <a16:creationId xmlns:a16="http://schemas.microsoft.com/office/drawing/2014/main" id="{C67C94B2-8A0A-CEEB-E4B9-712CF259EDA3}"/>
              </a:ext>
            </a:extLst>
          </p:cNvPr>
          <p:cNvPicPr>
            <a:picLocks noChangeAspect="1"/>
          </p:cNvPicPr>
          <p:nvPr/>
        </p:nvPicPr>
        <p:blipFill>
          <a:blip r:embed="rId3"/>
          <a:stretch>
            <a:fillRect/>
          </a:stretch>
        </p:blipFill>
        <p:spPr>
          <a:xfrm>
            <a:off x="974637" y="1537973"/>
            <a:ext cx="3448463" cy="2479794"/>
          </a:xfrm>
          <a:prstGeom prst="rect">
            <a:avLst/>
          </a:prstGeom>
        </p:spPr>
      </p:pic>
      <p:pic>
        <p:nvPicPr>
          <p:cNvPr id="3" name="Immagine 2" descr="Immagine che contiene testo&#10;&#10;Descrizione generata automaticamente">
            <a:extLst>
              <a:ext uri="{FF2B5EF4-FFF2-40B4-BE49-F238E27FC236}">
                <a16:creationId xmlns:a16="http://schemas.microsoft.com/office/drawing/2014/main" id="{625C872E-3BF7-105A-E786-61FD9871BBD5}"/>
              </a:ext>
            </a:extLst>
          </p:cNvPr>
          <p:cNvPicPr>
            <a:picLocks noChangeAspect="1"/>
          </p:cNvPicPr>
          <p:nvPr/>
        </p:nvPicPr>
        <p:blipFill>
          <a:blip r:embed="rId4"/>
          <a:stretch>
            <a:fillRect/>
          </a:stretch>
        </p:blipFill>
        <p:spPr>
          <a:xfrm>
            <a:off x="4714975" y="1216498"/>
            <a:ext cx="6957329" cy="4064419"/>
          </a:xfrm>
          <a:prstGeom prst="rect">
            <a:avLst/>
          </a:prstGeom>
        </p:spPr>
      </p:pic>
    </p:spTree>
    <p:extLst>
      <p:ext uri="{BB962C8B-B14F-4D97-AF65-F5344CB8AC3E}">
        <p14:creationId xmlns:p14="http://schemas.microsoft.com/office/powerpoint/2010/main" val="807840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9D3E1A5E-EC42-C3A8-957C-405826780934}"/>
              </a:ext>
            </a:extLst>
          </p:cNvPr>
          <p:cNvSpPr/>
          <p:nvPr/>
        </p:nvSpPr>
        <p:spPr>
          <a:xfrm>
            <a:off x="1091926" y="4017767"/>
            <a:ext cx="3184989" cy="1870873"/>
          </a:xfrm>
          <a:prstGeom prst="roundRect">
            <a:avLst/>
          </a:prstGeom>
          <a:solidFill>
            <a:srgbClr val="C38C48"/>
          </a:solidFill>
          <a:ln>
            <a:noFill/>
          </a:ln>
          <a:effectLst>
            <a:outerShdw blurRad="50800" dist="38100" dir="5400000" algn="t" rotWithShape="0">
              <a:prstClr val="black">
                <a:alpha val="40000"/>
              </a:prstClr>
            </a:outerShdw>
            <a:reflection blurRad="6350" stA="52000" endA="300" endPos="35000" dir="5400000" sy="-100000" algn="bl" rotWithShape="0"/>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latin typeface="Arial Rounded MT Bold" panose="020F0704030504030204" pitchFamily="34" charset="77"/>
              </a:rPr>
              <a:t>L’iniziativa</a:t>
            </a:r>
          </a:p>
          <a:p>
            <a:pPr algn="ctr"/>
            <a:r>
              <a:rPr lang="it-IT" sz="2800" dirty="0">
                <a:latin typeface="Arial Rounded MT Bold" panose="020F0704030504030204" pitchFamily="34" charset="77"/>
              </a:rPr>
              <a:t>del PM</a:t>
            </a:r>
          </a:p>
        </p:txBody>
      </p:sp>
      <p:pic>
        <p:nvPicPr>
          <p:cNvPr id="12" name="Immagine 11">
            <a:extLst>
              <a:ext uri="{FF2B5EF4-FFF2-40B4-BE49-F238E27FC236}">
                <a16:creationId xmlns:a16="http://schemas.microsoft.com/office/drawing/2014/main" id="{96E6BF3B-1A5A-E79F-7406-4BA7B099FDD1}"/>
              </a:ext>
            </a:extLst>
          </p:cNvPr>
          <p:cNvPicPr>
            <a:picLocks noChangeAspect="1"/>
          </p:cNvPicPr>
          <p:nvPr/>
        </p:nvPicPr>
        <p:blipFill>
          <a:blip r:embed="rId2"/>
          <a:stretch>
            <a:fillRect/>
          </a:stretch>
        </p:blipFill>
        <p:spPr>
          <a:xfrm>
            <a:off x="534814" y="431116"/>
            <a:ext cx="879646" cy="488062"/>
          </a:xfrm>
          <a:prstGeom prst="rect">
            <a:avLst/>
          </a:prstGeom>
        </p:spPr>
      </p:pic>
      <p:sp>
        <p:nvSpPr>
          <p:cNvPr id="14" name="Cornice 13">
            <a:extLst>
              <a:ext uri="{FF2B5EF4-FFF2-40B4-BE49-F238E27FC236}">
                <a16:creationId xmlns:a16="http://schemas.microsoft.com/office/drawing/2014/main" id="{8E7DC56E-1C62-83D4-52A6-AD11BA29D3CE}"/>
              </a:ext>
            </a:extLst>
          </p:cNvPr>
          <p:cNvSpPr/>
          <p:nvPr/>
        </p:nvSpPr>
        <p:spPr>
          <a:xfrm>
            <a:off x="0" y="0"/>
            <a:ext cx="12192000" cy="6858000"/>
          </a:xfrm>
          <a:prstGeom prst="frame">
            <a:avLst>
              <a:gd name="adj1" fmla="val 411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5" name="Cornice 14">
            <a:extLst>
              <a:ext uri="{FF2B5EF4-FFF2-40B4-BE49-F238E27FC236}">
                <a16:creationId xmlns:a16="http://schemas.microsoft.com/office/drawing/2014/main" id="{925FB349-EC4A-951C-70E3-EA67AE058A8D}"/>
              </a:ext>
            </a:extLst>
          </p:cNvPr>
          <p:cNvSpPr/>
          <p:nvPr/>
        </p:nvSpPr>
        <p:spPr>
          <a:xfrm>
            <a:off x="4503505" y="318499"/>
            <a:ext cx="7380271" cy="6205592"/>
          </a:xfrm>
          <a:prstGeom prst="frame">
            <a:avLst>
              <a:gd name="adj1" fmla="val 144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Immagine 4" descr="Immagine che contiene interni&#10;&#10;Descrizione generata automaticamente">
            <a:extLst>
              <a:ext uri="{FF2B5EF4-FFF2-40B4-BE49-F238E27FC236}">
                <a16:creationId xmlns:a16="http://schemas.microsoft.com/office/drawing/2014/main" id="{C67C94B2-8A0A-CEEB-E4B9-712CF259EDA3}"/>
              </a:ext>
            </a:extLst>
          </p:cNvPr>
          <p:cNvPicPr>
            <a:picLocks noChangeAspect="1"/>
          </p:cNvPicPr>
          <p:nvPr/>
        </p:nvPicPr>
        <p:blipFill>
          <a:blip r:embed="rId3"/>
          <a:stretch>
            <a:fillRect/>
          </a:stretch>
        </p:blipFill>
        <p:spPr>
          <a:xfrm>
            <a:off x="974637" y="1537973"/>
            <a:ext cx="3448463" cy="2479794"/>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C0413E59-9F93-4346-B4C5-2D2C34B7A1E6}"/>
              </a:ext>
            </a:extLst>
          </p:cNvPr>
          <p:cNvPicPr>
            <a:picLocks noChangeAspect="1"/>
          </p:cNvPicPr>
          <p:nvPr/>
        </p:nvPicPr>
        <p:blipFill>
          <a:blip r:embed="rId4"/>
          <a:stretch>
            <a:fillRect/>
          </a:stretch>
        </p:blipFill>
        <p:spPr>
          <a:xfrm>
            <a:off x="4649690" y="3935315"/>
            <a:ext cx="7093131" cy="2317639"/>
          </a:xfrm>
          <a:prstGeom prst="rect">
            <a:avLst/>
          </a:prstGeom>
        </p:spPr>
      </p:pic>
      <p:pic>
        <p:nvPicPr>
          <p:cNvPr id="10" name="Immagine 9" descr="Immagine che contiene testo&#10;&#10;Descrizione generata automaticamente">
            <a:extLst>
              <a:ext uri="{FF2B5EF4-FFF2-40B4-BE49-F238E27FC236}">
                <a16:creationId xmlns:a16="http://schemas.microsoft.com/office/drawing/2014/main" id="{49EEEF4B-312D-FAA2-F209-0599B7992CFD}"/>
              </a:ext>
            </a:extLst>
          </p:cNvPr>
          <p:cNvPicPr>
            <a:picLocks noChangeAspect="1"/>
          </p:cNvPicPr>
          <p:nvPr/>
        </p:nvPicPr>
        <p:blipFill>
          <a:blip r:embed="rId5"/>
          <a:stretch>
            <a:fillRect/>
          </a:stretch>
        </p:blipFill>
        <p:spPr>
          <a:xfrm>
            <a:off x="4639233" y="431115"/>
            <a:ext cx="7103588" cy="3203579"/>
          </a:xfrm>
          <a:prstGeom prst="rect">
            <a:avLst/>
          </a:prstGeom>
        </p:spPr>
      </p:pic>
    </p:spTree>
    <p:extLst>
      <p:ext uri="{BB962C8B-B14F-4D97-AF65-F5344CB8AC3E}">
        <p14:creationId xmlns:p14="http://schemas.microsoft.com/office/powerpoint/2010/main" val="1407641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angoli arrotondati 1">
            <a:extLst>
              <a:ext uri="{FF2B5EF4-FFF2-40B4-BE49-F238E27FC236}">
                <a16:creationId xmlns:a16="http://schemas.microsoft.com/office/drawing/2014/main" id="{0CA247E6-9414-7F44-4836-59D2DD0A902D}"/>
              </a:ext>
            </a:extLst>
          </p:cNvPr>
          <p:cNvSpPr/>
          <p:nvPr/>
        </p:nvSpPr>
        <p:spPr>
          <a:xfrm>
            <a:off x="441789" y="810138"/>
            <a:ext cx="3436849" cy="1252603"/>
          </a:xfrm>
          <a:prstGeom prst="roundRect">
            <a:avLst/>
          </a:prstGeom>
          <a:solidFill>
            <a:schemeClr val="accent1">
              <a:lumMod val="75000"/>
            </a:schemeClr>
          </a:solidFill>
          <a:ln>
            <a:noFill/>
          </a:ln>
          <a:effectLst>
            <a:outerShdw blurRad="50800" dist="38100" dir="5400000" algn="t" rotWithShape="0">
              <a:prstClr val="black">
                <a:alpha val="40000"/>
              </a:prstClr>
            </a:outerShdw>
            <a:reflection blurRad="6350" stA="52000" endA="300" endPos="35000" dir="5400000" sy="-100000" algn="bl" rotWithShape="0"/>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latin typeface="Arial Rounded MT Bold" panose="020F0704030504030204" pitchFamily="34" charset="77"/>
              </a:rPr>
              <a:t>Assetto organizzativo</a:t>
            </a:r>
          </a:p>
        </p:txBody>
      </p:sp>
      <p:sp>
        <p:nvSpPr>
          <p:cNvPr id="3" name="Rettangolo con angoli arrotondati 2">
            <a:extLst>
              <a:ext uri="{FF2B5EF4-FFF2-40B4-BE49-F238E27FC236}">
                <a16:creationId xmlns:a16="http://schemas.microsoft.com/office/drawing/2014/main" id="{69A2B2C1-186E-DEFB-62F2-30B8585E1C45}"/>
              </a:ext>
            </a:extLst>
          </p:cNvPr>
          <p:cNvSpPr/>
          <p:nvPr/>
        </p:nvSpPr>
        <p:spPr>
          <a:xfrm>
            <a:off x="4236539" y="810138"/>
            <a:ext cx="3314967" cy="1252603"/>
          </a:xfrm>
          <a:prstGeom prst="roundRect">
            <a:avLst/>
          </a:prstGeom>
          <a:solidFill>
            <a:schemeClr val="bg2">
              <a:lumMod val="5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latin typeface="Arial Rounded MT Bold" panose="020F0704030504030204" pitchFamily="34" charset="77"/>
              </a:rPr>
              <a:t>Assetto amministrativo</a:t>
            </a:r>
          </a:p>
        </p:txBody>
      </p:sp>
      <p:sp>
        <p:nvSpPr>
          <p:cNvPr id="4" name="Rettangolo con angoli arrotondati 3">
            <a:extLst>
              <a:ext uri="{FF2B5EF4-FFF2-40B4-BE49-F238E27FC236}">
                <a16:creationId xmlns:a16="http://schemas.microsoft.com/office/drawing/2014/main" id="{6B079F78-EB91-8757-ABC0-FAB50FBCC890}"/>
              </a:ext>
            </a:extLst>
          </p:cNvPr>
          <p:cNvSpPr/>
          <p:nvPr/>
        </p:nvSpPr>
        <p:spPr>
          <a:xfrm>
            <a:off x="8193038" y="810137"/>
            <a:ext cx="3386477" cy="1252603"/>
          </a:xfrm>
          <a:prstGeom prst="roundRect">
            <a:avLst/>
          </a:prstGeom>
          <a:solidFill>
            <a:schemeClr val="accent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latin typeface="Arial Rounded MT Bold" panose="020F0704030504030204" pitchFamily="34" charset="77"/>
              </a:rPr>
              <a:t>Assetto contabile</a:t>
            </a:r>
          </a:p>
        </p:txBody>
      </p:sp>
      <p:sp>
        <p:nvSpPr>
          <p:cNvPr id="5" name="CasellaDiTesto 4">
            <a:extLst>
              <a:ext uri="{FF2B5EF4-FFF2-40B4-BE49-F238E27FC236}">
                <a16:creationId xmlns:a16="http://schemas.microsoft.com/office/drawing/2014/main" id="{380EE4D0-C761-EFF5-5DE7-F2178FE5211D}"/>
              </a:ext>
            </a:extLst>
          </p:cNvPr>
          <p:cNvSpPr txBox="1"/>
          <p:nvPr/>
        </p:nvSpPr>
        <p:spPr>
          <a:xfrm>
            <a:off x="106363" y="2218215"/>
            <a:ext cx="4130176" cy="1569660"/>
          </a:xfrm>
          <a:prstGeom prst="rect">
            <a:avLst/>
          </a:prstGeom>
          <a:noFill/>
        </p:spPr>
        <p:txBody>
          <a:bodyPr wrap="square" rtlCol="0">
            <a:spAutoFit/>
          </a:bodyPr>
          <a:lstStyle/>
          <a:p>
            <a:pPr marL="285750" indent="-193675">
              <a:buFont typeface="Arial" panose="020B0604020202020204" pitchFamily="34" charset="0"/>
              <a:buChar char="•"/>
            </a:pPr>
            <a:r>
              <a:rPr lang="it-IT" sz="1600" b="1" dirty="0">
                <a:solidFill>
                  <a:schemeClr val="accent2">
                    <a:lumMod val="75000"/>
                  </a:schemeClr>
                </a:solidFill>
              </a:rPr>
              <a:t>Formalizzazione poteri, deleghe</a:t>
            </a:r>
          </a:p>
          <a:p>
            <a:pPr marL="285750" indent="-193675">
              <a:buFont typeface="Arial" panose="020B0604020202020204" pitchFamily="34" charset="0"/>
              <a:buChar char="•"/>
            </a:pPr>
            <a:r>
              <a:rPr lang="it-IT" sz="1600" b="1" dirty="0">
                <a:solidFill>
                  <a:schemeClr val="accent2">
                    <a:lumMod val="75000"/>
                  </a:schemeClr>
                </a:solidFill>
              </a:rPr>
              <a:t>Sistema dei processi aziendali</a:t>
            </a:r>
          </a:p>
          <a:p>
            <a:pPr marL="285750" indent="-193675">
              <a:buFont typeface="Arial" panose="020B0604020202020204" pitchFamily="34" charset="0"/>
              <a:buChar char="•"/>
            </a:pPr>
            <a:r>
              <a:rPr lang="it-IT" sz="1600" b="1" dirty="0">
                <a:solidFill>
                  <a:schemeClr val="accent2">
                    <a:lumMod val="75000"/>
                  </a:schemeClr>
                </a:solidFill>
              </a:rPr>
              <a:t>Sistema informativo adeguato</a:t>
            </a:r>
          </a:p>
          <a:p>
            <a:pPr marL="285750" indent="-193675">
              <a:buFont typeface="Arial" panose="020B0604020202020204" pitchFamily="34" charset="0"/>
              <a:buChar char="•"/>
            </a:pPr>
            <a:r>
              <a:rPr lang="it-IT" sz="1600" b="1" dirty="0">
                <a:solidFill>
                  <a:schemeClr val="accent2">
                    <a:lumMod val="75000"/>
                  </a:schemeClr>
                </a:solidFill>
              </a:rPr>
              <a:t>Sistema di monitoraggio dei rischi</a:t>
            </a:r>
          </a:p>
          <a:p>
            <a:pPr marL="285750" indent="-193675">
              <a:buFont typeface="Arial" panose="020B0604020202020204" pitchFamily="34" charset="0"/>
              <a:buChar char="•"/>
            </a:pPr>
            <a:r>
              <a:rPr lang="it-IT" sz="1600" b="1" dirty="0">
                <a:solidFill>
                  <a:schemeClr val="accent2">
                    <a:lumMod val="75000"/>
                  </a:schemeClr>
                </a:solidFill>
              </a:rPr>
              <a:t>Condivisione flussi informativi</a:t>
            </a:r>
          </a:p>
          <a:p>
            <a:pPr marL="285750" indent="-193675">
              <a:buFont typeface="Arial" panose="020B0604020202020204" pitchFamily="34" charset="0"/>
              <a:buChar char="•"/>
            </a:pPr>
            <a:r>
              <a:rPr lang="it-IT" sz="1600" b="1" dirty="0">
                <a:solidFill>
                  <a:schemeClr val="accent2">
                    <a:lumMod val="75000"/>
                  </a:schemeClr>
                </a:solidFill>
                <a:latin typeface="+mj-lt"/>
                <a:cs typeface="Calibri" panose="020F0502020204030204" pitchFamily="34" charset="0"/>
              </a:rPr>
              <a:t>Risk management</a:t>
            </a:r>
          </a:p>
        </p:txBody>
      </p:sp>
      <p:sp>
        <p:nvSpPr>
          <p:cNvPr id="6" name="CasellaDiTesto 5">
            <a:extLst>
              <a:ext uri="{FF2B5EF4-FFF2-40B4-BE49-F238E27FC236}">
                <a16:creationId xmlns:a16="http://schemas.microsoft.com/office/drawing/2014/main" id="{54EF8BDD-1D22-9767-9CC6-FA89E8076187}"/>
              </a:ext>
            </a:extLst>
          </p:cNvPr>
          <p:cNvSpPr txBox="1"/>
          <p:nvPr/>
        </p:nvSpPr>
        <p:spPr>
          <a:xfrm>
            <a:off x="4043025" y="2300683"/>
            <a:ext cx="3902030" cy="1569660"/>
          </a:xfrm>
          <a:prstGeom prst="rect">
            <a:avLst/>
          </a:prstGeom>
          <a:noFill/>
        </p:spPr>
        <p:txBody>
          <a:bodyPr wrap="square" rtlCol="0">
            <a:spAutoFit/>
          </a:bodyPr>
          <a:lstStyle/>
          <a:p>
            <a:pPr marL="285750" indent="-285750">
              <a:buFont typeface="Arial" panose="020B0604020202020204" pitchFamily="34" charset="0"/>
              <a:buChar char="•"/>
            </a:pPr>
            <a:r>
              <a:rPr lang="it-IT" sz="1600" b="1" dirty="0">
                <a:solidFill>
                  <a:schemeClr val="accent2">
                    <a:lumMod val="75000"/>
                  </a:schemeClr>
                </a:solidFill>
                <a:latin typeface="+mj-lt"/>
                <a:cs typeface="Calibri" panose="020F0502020204030204" pitchFamily="34" charset="0"/>
              </a:rPr>
              <a:t>Produzione di informazioni valide</a:t>
            </a:r>
          </a:p>
          <a:p>
            <a:pPr marL="285750" indent="-285750">
              <a:buFont typeface="Arial" panose="020B0604020202020204" pitchFamily="34" charset="0"/>
              <a:buChar char="•"/>
            </a:pPr>
            <a:r>
              <a:rPr lang="it-IT" sz="1600" b="1" dirty="0">
                <a:solidFill>
                  <a:schemeClr val="accent2">
                    <a:lumMod val="75000"/>
                  </a:schemeClr>
                </a:solidFill>
                <a:latin typeface="+mj-lt"/>
                <a:cs typeface="Calibri" panose="020F0502020204030204" pitchFamily="34" charset="0"/>
              </a:rPr>
              <a:t>Business planning e budgeting (contabilità analitica, magazzino contabile, </a:t>
            </a:r>
            <a:r>
              <a:rPr lang="it-IT" sz="1600" b="1" dirty="0" err="1">
                <a:solidFill>
                  <a:schemeClr val="accent2">
                    <a:lumMod val="75000"/>
                  </a:schemeClr>
                </a:solidFill>
                <a:latin typeface="+mj-lt"/>
                <a:cs typeface="Calibri" panose="020F0502020204030204" pitchFamily="34" charset="0"/>
              </a:rPr>
              <a:t>ecc</a:t>
            </a:r>
            <a:r>
              <a:rPr lang="it-IT" sz="1600" b="1" dirty="0">
                <a:solidFill>
                  <a:schemeClr val="accent2">
                    <a:lumMod val="75000"/>
                  </a:schemeClr>
                </a:solidFill>
                <a:latin typeface="+mj-lt"/>
                <a:cs typeface="Calibri" panose="020F0502020204030204" pitchFamily="34" charset="0"/>
              </a:rPr>
              <a:t> …) </a:t>
            </a:r>
          </a:p>
          <a:p>
            <a:pPr marL="285750" indent="-285750">
              <a:buFont typeface="Arial" panose="020B0604020202020204" pitchFamily="34" charset="0"/>
              <a:buChar char="•"/>
            </a:pPr>
            <a:r>
              <a:rPr lang="it-IT" sz="1600" b="1" dirty="0">
                <a:solidFill>
                  <a:schemeClr val="accent2">
                    <a:lumMod val="75000"/>
                  </a:schemeClr>
                </a:solidFill>
                <a:latin typeface="+mj-lt"/>
                <a:cs typeface="Calibri" panose="020F0502020204030204" pitchFamily="34" charset="0"/>
              </a:rPr>
              <a:t>Monitoraggio del rischio di credito</a:t>
            </a:r>
          </a:p>
          <a:p>
            <a:pPr marL="285750" indent="-285750">
              <a:buFont typeface="Arial" panose="020B0604020202020204" pitchFamily="34" charset="0"/>
              <a:buChar char="•"/>
            </a:pPr>
            <a:r>
              <a:rPr lang="it-IT" sz="1600" b="1" dirty="0">
                <a:solidFill>
                  <a:schemeClr val="accent2">
                    <a:lumMod val="75000"/>
                  </a:schemeClr>
                </a:solidFill>
                <a:latin typeface="+mj-lt"/>
                <a:cs typeface="Calibri" panose="020F0502020204030204" pitchFamily="34" charset="0"/>
              </a:rPr>
              <a:t>Monitoraggio della tesoreria</a:t>
            </a:r>
          </a:p>
        </p:txBody>
      </p:sp>
      <p:sp>
        <p:nvSpPr>
          <p:cNvPr id="7" name="CasellaDiTesto 6">
            <a:extLst>
              <a:ext uri="{FF2B5EF4-FFF2-40B4-BE49-F238E27FC236}">
                <a16:creationId xmlns:a16="http://schemas.microsoft.com/office/drawing/2014/main" id="{0DF33215-976E-5422-EB91-58F8CC7D3A50}"/>
              </a:ext>
            </a:extLst>
          </p:cNvPr>
          <p:cNvSpPr txBox="1"/>
          <p:nvPr/>
        </p:nvSpPr>
        <p:spPr>
          <a:xfrm>
            <a:off x="8193038" y="2349584"/>
            <a:ext cx="3892599" cy="1077218"/>
          </a:xfrm>
          <a:prstGeom prst="rect">
            <a:avLst/>
          </a:prstGeom>
          <a:noFill/>
        </p:spPr>
        <p:txBody>
          <a:bodyPr wrap="square" rtlCol="0">
            <a:spAutoFit/>
          </a:bodyPr>
          <a:lstStyle/>
          <a:p>
            <a:pPr marL="285750" indent="-285750">
              <a:buFont typeface="Arial" panose="020B0604020202020204" pitchFamily="34" charset="0"/>
              <a:buChar char="•"/>
            </a:pPr>
            <a:r>
              <a:rPr lang="it-IT" sz="1600" b="1" dirty="0">
                <a:solidFill>
                  <a:schemeClr val="accent2">
                    <a:lumMod val="75000"/>
                  </a:schemeClr>
                </a:solidFill>
                <a:latin typeface="+mj-lt"/>
                <a:cs typeface="Calibri" panose="020F0502020204030204" pitchFamily="34" charset="0"/>
              </a:rPr>
              <a:t>Sistema di puntuale aggiornamento</a:t>
            </a:r>
          </a:p>
          <a:p>
            <a:pPr marL="285750" indent="-285750">
              <a:buFont typeface="Arial" panose="020B0604020202020204" pitchFamily="34" charset="0"/>
              <a:buChar char="•"/>
            </a:pPr>
            <a:r>
              <a:rPr lang="it-IT" sz="1600" b="1" dirty="0">
                <a:solidFill>
                  <a:schemeClr val="accent2">
                    <a:lumMod val="75000"/>
                  </a:schemeClr>
                </a:solidFill>
                <a:latin typeface="+mj-lt"/>
                <a:cs typeface="Calibri" panose="020F0502020204030204" pitchFamily="34" charset="0"/>
              </a:rPr>
              <a:t>Situazioni contabili infrannuali</a:t>
            </a:r>
          </a:p>
          <a:p>
            <a:pPr marL="285750" indent="-285750">
              <a:buFont typeface="Arial" panose="020B0604020202020204" pitchFamily="34" charset="0"/>
              <a:buChar char="•"/>
            </a:pPr>
            <a:r>
              <a:rPr lang="it-IT" sz="1600" b="1" dirty="0">
                <a:solidFill>
                  <a:schemeClr val="accent2">
                    <a:lumMod val="75000"/>
                  </a:schemeClr>
                </a:solidFill>
                <a:latin typeface="+mj-lt"/>
                <a:cs typeface="Calibri" panose="020F0502020204030204" pitchFamily="34" charset="0"/>
              </a:rPr>
              <a:t>Sistema di adeguato controllo sulle informazioni contabili</a:t>
            </a:r>
          </a:p>
        </p:txBody>
      </p:sp>
      <p:sp>
        <p:nvSpPr>
          <p:cNvPr id="8" name="Rettangolo con angoli arrotondati 7">
            <a:extLst>
              <a:ext uri="{FF2B5EF4-FFF2-40B4-BE49-F238E27FC236}">
                <a16:creationId xmlns:a16="http://schemas.microsoft.com/office/drawing/2014/main" id="{9D3E1A5E-EC42-C3A8-957C-405826780934}"/>
              </a:ext>
            </a:extLst>
          </p:cNvPr>
          <p:cNvSpPr/>
          <p:nvPr/>
        </p:nvSpPr>
        <p:spPr>
          <a:xfrm>
            <a:off x="563671" y="4639785"/>
            <a:ext cx="10860745" cy="1169551"/>
          </a:xfrm>
          <a:prstGeom prst="roundRect">
            <a:avLst/>
          </a:prstGeom>
          <a:solidFill>
            <a:schemeClr val="accent4">
              <a:lumMod val="75000"/>
            </a:schemeClr>
          </a:solidFill>
          <a:ln>
            <a:noFill/>
          </a:ln>
          <a:effectLst>
            <a:outerShdw blurRad="50800" dist="38100" dir="5400000" algn="t" rotWithShape="0">
              <a:prstClr val="black">
                <a:alpha val="40000"/>
              </a:prstClr>
            </a:outerShdw>
            <a:reflection blurRad="6350" stA="52000" endA="300" endPos="35000" dir="5400000" sy="-100000" algn="bl" rotWithShape="0"/>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latin typeface="Arial Rounded MT Bold" panose="020F0704030504030204" pitchFamily="34" charset="77"/>
              </a:rPr>
              <a:t>Adeguato assetto organizzativo</a:t>
            </a:r>
          </a:p>
          <a:p>
            <a:pPr algn="ctr"/>
            <a:r>
              <a:rPr lang="it-IT" sz="2000" dirty="0">
                <a:latin typeface="Arial Rounded MT Bold" panose="020F0704030504030204" pitchFamily="34" charset="77"/>
              </a:rPr>
              <a:t>(ai fini dell’individuazione della crisi) (art. 3,c. 2 e 2086 cc)</a:t>
            </a:r>
          </a:p>
        </p:txBody>
      </p:sp>
      <p:sp>
        <p:nvSpPr>
          <p:cNvPr id="9" name="Freccia destra 8">
            <a:extLst>
              <a:ext uri="{FF2B5EF4-FFF2-40B4-BE49-F238E27FC236}">
                <a16:creationId xmlns:a16="http://schemas.microsoft.com/office/drawing/2014/main" id="{5850C005-5BDC-68DF-9788-9C4E43C70FCB}"/>
              </a:ext>
            </a:extLst>
          </p:cNvPr>
          <p:cNvSpPr/>
          <p:nvPr/>
        </p:nvSpPr>
        <p:spPr>
          <a:xfrm rot="5400000">
            <a:off x="1759780" y="3611649"/>
            <a:ext cx="684043" cy="1251939"/>
          </a:xfrm>
          <a:prstGeom prst="rightArrow">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destra 9">
            <a:extLst>
              <a:ext uri="{FF2B5EF4-FFF2-40B4-BE49-F238E27FC236}">
                <a16:creationId xmlns:a16="http://schemas.microsoft.com/office/drawing/2014/main" id="{36F9CA10-1871-192D-DC4F-7904AF32F6DD}"/>
              </a:ext>
            </a:extLst>
          </p:cNvPr>
          <p:cNvSpPr/>
          <p:nvPr/>
        </p:nvSpPr>
        <p:spPr>
          <a:xfrm rot="5400000">
            <a:off x="9602527" y="3552674"/>
            <a:ext cx="567500" cy="1251937"/>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destra 10">
            <a:extLst>
              <a:ext uri="{FF2B5EF4-FFF2-40B4-BE49-F238E27FC236}">
                <a16:creationId xmlns:a16="http://schemas.microsoft.com/office/drawing/2014/main" id="{8E4E4F4F-FD36-41E4-B1CA-B0981C34179D}"/>
              </a:ext>
            </a:extLst>
          </p:cNvPr>
          <p:cNvSpPr/>
          <p:nvPr/>
        </p:nvSpPr>
        <p:spPr>
          <a:xfrm rot="5400000">
            <a:off x="5710288" y="3562335"/>
            <a:ext cx="567502" cy="1251937"/>
          </a:xfrm>
          <a:prstGeom prst="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96E6BF3B-1A5A-E79F-7406-4BA7B099FDD1}"/>
              </a:ext>
            </a:extLst>
          </p:cNvPr>
          <p:cNvPicPr>
            <a:picLocks noChangeAspect="1"/>
          </p:cNvPicPr>
          <p:nvPr/>
        </p:nvPicPr>
        <p:blipFill>
          <a:blip r:embed="rId2"/>
          <a:stretch>
            <a:fillRect/>
          </a:stretch>
        </p:blipFill>
        <p:spPr>
          <a:xfrm>
            <a:off x="123848" y="174262"/>
            <a:ext cx="879646" cy="488062"/>
          </a:xfrm>
          <a:prstGeom prst="rect">
            <a:avLst/>
          </a:prstGeom>
        </p:spPr>
      </p:pic>
      <p:sp>
        <p:nvSpPr>
          <p:cNvPr id="14" name="CasellaDiTesto 13">
            <a:extLst>
              <a:ext uri="{FF2B5EF4-FFF2-40B4-BE49-F238E27FC236}">
                <a16:creationId xmlns:a16="http://schemas.microsoft.com/office/drawing/2014/main" id="{F22CB13E-E48F-7564-2134-6CD62251ACA9}"/>
              </a:ext>
            </a:extLst>
          </p:cNvPr>
          <p:cNvSpPr txBox="1"/>
          <p:nvPr/>
        </p:nvSpPr>
        <p:spPr>
          <a:xfrm>
            <a:off x="1019878" y="5693919"/>
            <a:ext cx="9948329" cy="923330"/>
          </a:xfrm>
          <a:prstGeom prst="rect">
            <a:avLst/>
          </a:prstGeom>
          <a:effectLst>
            <a:glow rad="1016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wrap="square">
            <a:spAutoFit/>
          </a:bodyPr>
          <a:lstStyle/>
          <a:p>
            <a:pPr algn="just"/>
            <a:r>
              <a:rPr lang="it-IT" dirty="0">
                <a:solidFill>
                  <a:schemeClr val="accent4">
                    <a:lumMod val="50000"/>
                  </a:schemeClr>
                </a:solidFill>
                <a:latin typeface="Open Sans" panose="020B0606030504020204" pitchFamily="34" charset="0"/>
                <a:ea typeface="Calibri" panose="020F0502020204030204" pitchFamily="34" charset="0"/>
              </a:rPr>
              <a:t>U</a:t>
            </a:r>
            <a:r>
              <a:rPr lang="it-IT" sz="1800" dirty="0">
                <a:solidFill>
                  <a:schemeClr val="accent4">
                    <a:lumMod val="50000"/>
                  </a:schemeClr>
                </a:solidFill>
                <a:effectLst/>
                <a:latin typeface="Open Sans" panose="020B0606030504020204" pitchFamily="34" charset="0"/>
                <a:ea typeface="Calibri" panose="020F0502020204030204" pitchFamily="34" charset="0"/>
              </a:rPr>
              <a:t>na struttura organizzativa compatibile alle dimensioni e alla complessità della società, alla natura e alle modalità di perseguimento dell’oggetto sociale, nonché alle altre caratteristiche della società</a:t>
            </a:r>
            <a:r>
              <a:rPr lang="it-IT" dirty="0">
                <a:solidFill>
                  <a:schemeClr val="accent4">
                    <a:lumMod val="50000"/>
                  </a:schemeClr>
                </a:solidFill>
                <a:effectLst/>
              </a:rPr>
              <a:t> </a:t>
            </a:r>
            <a:endParaRPr lang="it-IT" dirty="0">
              <a:solidFill>
                <a:schemeClr val="accent4">
                  <a:lumMod val="50000"/>
                </a:schemeClr>
              </a:solidFill>
            </a:endParaRPr>
          </a:p>
        </p:txBody>
      </p:sp>
    </p:spTree>
    <p:extLst>
      <p:ext uri="{BB962C8B-B14F-4D97-AF65-F5344CB8AC3E}">
        <p14:creationId xmlns:p14="http://schemas.microsoft.com/office/powerpoint/2010/main" val="1891847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a:extLst>
              <a:ext uri="{FF2B5EF4-FFF2-40B4-BE49-F238E27FC236}">
                <a16:creationId xmlns:a16="http://schemas.microsoft.com/office/drawing/2014/main" id="{4D4E423D-4887-16AA-F9C5-18470F4F401A}"/>
              </a:ext>
            </a:extLst>
          </p:cNvPr>
          <p:cNvPicPr>
            <a:picLocks noChangeAspect="1"/>
          </p:cNvPicPr>
          <p:nvPr/>
        </p:nvPicPr>
        <p:blipFill>
          <a:blip r:embed="rId2"/>
          <a:stretch>
            <a:fillRect/>
          </a:stretch>
        </p:blipFill>
        <p:spPr>
          <a:xfrm>
            <a:off x="8597350" y="577348"/>
            <a:ext cx="1395979" cy="1395979"/>
          </a:xfrm>
          <a:prstGeom prst="rect">
            <a:avLst/>
          </a:prstGeom>
        </p:spPr>
      </p:pic>
      <p:pic>
        <p:nvPicPr>
          <p:cNvPr id="22" name="Immagine 21" descr="Immagine che contiene interni&#10;&#10;Descrizione generata automaticamente">
            <a:extLst>
              <a:ext uri="{FF2B5EF4-FFF2-40B4-BE49-F238E27FC236}">
                <a16:creationId xmlns:a16="http://schemas.microsoft.com/office/drawing/2014/main" id="{C83C4B3A-C887-80CA-828A-8D5C8BFF7029}"/>
              </a:ext>
            </a:extLst>
          </p:cNvPr>
          <p:cNvPicPr>
            <a:picLocks noChangeAspect="1"/>
          </p:cNvPicPr>
          <p:nvPr/>
        </p:nvPicPr>
        <p:blipFill>
          <a:blip r:embed="rId3"/>
          <a:stretch>
            <a:fillRect/>
          </a:stretch>
        </p:blipFill>
        <p:spPr>
          <a:xfrm>
            <a:off x="40052" y="1809701"/>
            <a:ext cx="972375" cy="1395477"/>
          </a:xfrm>
          <a:prstGeom prst="rect">
            <a:avLst/>
          </a:prstGeom>
        </p:spPr>
      </p:pic>
      <p:pic>
        <p:nvPicPr>
          <p:cNvPr id="20" name="Immagine 19">
            <a:extLst>
              <a:ext uri="{FF2B5EF4-FFF2-40B4-BE49-F238E27FC236}">
                <a16:creationId xmlns:a16="http://schemas.microsoft.com/office/drawing/2014/main" id="{2FC65912-C25C-AE91-0F95-5342EE3DDC02}"/>
              </a:ext>
            </a:extLst>
          </p:cNvPr>
          <p:cNvPicPr>
            <a:picLocks noChangeAspect="1"/>
          </p:cNvPicPr>
          <p:nvPr/>
        </p:nvPicPr>
        <p:blipFill>
          <a:blip r:embed="rId4"/>
          <a:stretch>
            <a:fillRect/>
          </a:stretch>
        </p:blipFill>
        <p:spPr>
          <a:xfrm>
            <a:off x="4896594" y="532860"/>
            <a:ext cx="1665757" cy="1555624"/>
          </a:xfrm>
          <a:prstGeom prst="rect">
            <a:avLst/>
          </a:prstGeom>
        </p:spPr>
      </p:pic>
      <p:sp>
        <p:nvSpPr>
          <p:cNvPr id="2" name="Rettangolo con angoli arrotondati 1">
            <a:extLst>
              <a:ext uri="{FF2B5EF4-FFF2-40B4-BE49-F238E27FC236}">
                <a16:creationId xmlns:a16="http://schemas.microsoft.com/office/drawing/2014/main" id="{866A37A6-BF02-D898-51BC-6FB9BB1095F8}"/>
              </a:ext>
            </a:extLst>
          </p:cNvPr>
          <p:cNvSpPr/>
          <p:nvPr/>
        </p:nvSpPr>
        <p:spPr>
          <a:xfrm>
            <a:off x="4376605" y="1691013"/>
            <a:ext cx="3319397" cy="1779999"/>
          </a:xfrm>
          <a:prstGeom prst="roundRect">
            <a:avLst/>
          </a:prstGeom>
          <a:solidFill>
            <a:schemeClr val="accent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u="sng" dirty="0">
                <a:latin typeface="Arial Rounded MT Bold" panose="020F0704030504030204" pitchFamily="34" charset="77"/>
              </a:rPr>
              <a:t>Misure o assetti adeguati</a:t>
            </a:r>
          </a:p>
          <a:p>
            <a:pPr algn="ctr"/>
            <a:r>
              <a:rPr lang="it-IT" dirty="0">
                <a:latin typeface="Arial Rounded MT Bold" panose="020F0704030504030204" pitchFamily="34" charset="77"/>
              </a:rPr>
              <a:t>a rilevare lo squilibrio patrimoniale economico o finanziario</a:t>
            </a:r>
          </a:p>
          <a:p>
            <a:pPr algn="ctr"/>
            <a:r>
              <a:rPr lang="it-IT" dirty="0">
                <a:latin typeface="Arial Rounded MT Bold" panose="020F0704030504030204" pitchFamily="34" charset="77"/>
              </a:rPr>
              <a:t>(Art. 3, co. 3)</a:t>
            </a:r>
          </a:p>
        </p:txBody>
      </p:sp>
      <p:sp>
        <p:nvSpPr>
          <p:cNvPr id="3" name="Rettangolo con angoli arrotondati 2">
            <a:extLst>
              <a:ext uri="{FF2B5EF4-FFF2-40B4-BE49-F238E27FC236}">
                <a16:creationId xmlns:a16="http://schemas.microsoft.com/office/drawing/2014/main" id="{C84DC1E6-30BB-546F-B82B-0550FEECA932}"/>
              </a:ext>
            </a:extLst>
          </p:cNvPr>
          <p:cNvSpPr/>
          <p:nvPr/>
        </p:nvSpPr>
        <p:spPr>
          <a:xfrm>
            <a:off x="8708773" y="2054636"/>
            <a:ext cx="3030464" cy="1193076"/>
          </a:xfrm>
          <a:prstGeom prst="roundRect">
            <a:avLst/>
          </a:prstGeom>
          <a:solidFill>
            <a:schemeClr val="accent3">
              <a:lumMod val="75000"/>
            </a:schemeClr>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latin typeface="Arial Rounded MT Bold" panose="020F0704030504030204" pitchFamily="34" charset="77"/>
              </a:rPr>
              <a:t>Sostenibilità del debito per i successivi 12 mesi</a:t>
            </a:r>
          </a:p>
        </p:txBody>
      </p:sp>
      <p:sp>
        <p:nvSpPr>
          <p:cNvPr id="4" name="CasellaDiTesto 3">
            <a:extLst>
              <a:ext uri="{FF2B5EF4-FFF2-40B4-BE49-F238E27FC236}">
                <a16:creationId xmlns:a16="http://schemas.microsoft.com/office/drawing/2014/main" id="{72B51A8C-E1CA-3F3B-0E55-D52D5ADEA5A3}"/>
              </a:ext>
            </a:extLst>
          </p:cNvPr>
          <p:cNvSpPr txBox="1"/>
          <p:nvPr/>
        </p:nvSpPr>
        <p:spPr>
          <a:xfrm>
            <a:off x="739660" y="828412"/>
            <a:ext cx="2956578" cy="338554"/>
          </a:xfrm>
          <a:prstGeom prst="rect">
            <a:avLst/>
          </a:prstGeom>
          <a:noFill/>
        </p:spPr>
        <p:txBody>
          <a:bodyPr wrap="square" rtlCol="0">
            <a:spAutoFit/>
          </a:bodyPr>
          <a:lstStyle/>
          <a:p>
            <a:pPr algn="ctr"/>
            <a:r>
              <a:rPr lang="it-IT" sz="1600" b="1" dirty="0">
                <a:solidFill>
                  <a:schemeClr val="accent2">
                    <a:lumMod val="75000"/>
                  </a:schemeClr>
                </a:solidFill>
              </a:rPr>
              <a:t>Verifica di dati consuntivi</a:t>
            </a:r>
          </a:p>
        </p:txBody>
      </p:sp>
      <p:sp>
        <p:nvSpPr>
          <p:cNvPr id="5" name="CasellaDiTesto 4">
            <a:extLst>
              <a:ext uri="{FF2B5EF4-FFF2-40B4-BE49-F238E27FC236}">
                <a16:creationId xmlns:a16="http://schemas.microsoft.com/office/drawing/2014/main" id="{973968CE-F18B-C1EF-BE67-43D00D5822FE}"/>
              </a:ext>
            </a:extLst>
          </p:cNvPr>
          <p:cNvSpPr txBox="1"/>
          <p:nvPr/>
        </p:nvSpPr>
        <p:spPr>
          <a:xfrm>
            <a:off x="9388473" y="1136673"/>
            <a:ext cx="2350764" cy="923330"/>
          </a:xfrm>
          <a:prstGeom prst="rect">
            <a:avLst/>
          </a:prstGeom>
          <a:noFill/>
        </p:spPr>
        <p:txBody>
          <a:bodyPr wrap="square" rtlCol="0">
            <a:spAutoFit/>
          </a:bodyPr>
          <a:lstStyle/>
          <a:p>
            <a:pPr algn="ctr"/>
            <a:r>
              <a:rPr lang="it-IT" b="1" dirty="0">
                <a:solidFill>
                  <a:schemeClr val="accent1">
                    <a:lumMod val="75000"/>
                  </a:schemeClr>
                </a:solidFill>
              </a:rPr>
              <a:t>Verifica su dati preventivi</a:t>
            </a:r>
          </a:p>
          <a:p>
            <a:pPr algn="ctr"/>
            <a:r>
              <a:rPr lang="it-IT" b="1" dirty="0">
                <a:solidFill>
                  <a:schemeClr val="accent1">
                    <a:lumMod val="75000"/>
                  </a:schemeClr>
                </a:solidFill>
              </a:rPr>
              <a:t>Budget finanziario</a:t>
            </a:r>
          </a:p>
        </p:txBody>
      </p:sp>
      <p:sp>
        <p:nvSpPr>
          <p:cNvPr id="7" name="Rettangolo con angoli arrotondati 6">
            <a:extLst>
              <a:ext uri="{FF2B5EF4-FFF2-40B4-BE49-F238E27FC236}">
                <a16:creationId xmlns:a16="http://schemas.microsoft.com/office/drawing/2014/main" id="{37982EFC-F5F3-5A90-E954-CD47A5BFCEA4}"/>
              </a:ext>
            </a:extLst>
          </p:cNvPr>
          <p:cNvSpPr/>
          <p:nvPr/>
        </p:nvSpPr>
        <p:spPr>
          <a:xfrm>
            <a:off x="3726620" y="4899961"/>
            <a:ext cx="5265876" cy="1424530"/>
          </a:xfrm>
          <a:prstGeom prst="roundRect">
            <a:avLst/>
          </a:prstGeom>
          <a:solidFill>
            <a:srgbClr val="C00000"/>
          </a:solidFill>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7675" indent="-447675">
              <a:buFont typeface="Arial" panose="020B0604020202020204" pitchFamily="34" charset="0"/>
              <a:buChar char="•"/>
            </a:pPr>
            <a:r>
              <a:rPr lang="it-IT" sz="2000" dirty="0">
                <a:latin typeface="Arial Rounded MT Bold" panose="020F0704030504030204" pitchFamily="34" charset="77"/>
              </a:rPr>
              <a:t>Test Pratico</a:t>
            </a:r>
          </a:p>
          <a:p>
            <a:pPr marL="447675" indent="-447675">
              <a:buFont typeface="Arial" panose="020B0604020202020204" pitchFamily="34" charset="0"/>
              <a:buChar char="•"/>
            </a:pPr>
            <a:r>
              <a:rPr lang="it-IT" sz="2000" dirty="0">
                <a:latin typeface="Arial Rounded MT Bold" panose="020F0704030504030204" pitchFamily="34" charset="77"/>
              </a:rPr>
              <a:t>Lista di controllo particolareggiata</a:t>
            </a:r>
          </a:p>
          <a:p>
            <a:pPr marL="808038"/>
            <a:r>
              <a:rPr lang="it-IT" sz="2000" dirty="0">
                <a:latin typeface="Arial Rounded MT Bold" panose="020F0704030504030204" pitchFamily="34" charset="77"/>
              </a:rPr>
              <a:t>(Art. 3, c.3)</a:t>
            </a:r>
            <a:endParaRPr lang="it-IT" sz="2400" dirty="0">
              <a:latin typeface="Arial Rounded MT Bold" panose="020F0704030504030204" pitchFamily="34" charset="77"/>
            </a:endParaRPr>
          </a:p>
        </p:txBody>
      </p:sp>
      <p:sp>
        <p:nvSpPr>
          <p:cNvPr id="8" name="CasellaDiTesto 7">
            <a:extLst>
              <a:ext uri="{FF2B5EF4-FFF2-40B4-BE49-F238E27FC236}">
                <a16:creationId xmlns:a16="http://schemas.microsoft.com/office/drawing/2014/main" id="{A82E855D-8A84-7ABF-59BB-1EFE2D1629D9}"/>
              </a:ext>
            </a:extLst>
          </p:cNvPr>
          <p:cNvSpPr txBox="1"/>
          <p:nvPr/>
        </p:nvSpPr>
        <p:spPr>
          <a:xfrm>
            <a:off x="3967051" y="3704609"/>
            <a:ext cx="4257897" cy="523220"/>
          </a:xfrm>
          <a:prstGeom prst="rect">
            <a:avLst/>
          </a:prstGeom>
          <a:noFill/>
        </p:spPr>
        <p:txBody>
          <a:bodyPr wrap="none" rtlCol="0">
            <a:spAutoFit/>
          </a:bodyPr>
          <a:lstStyle/>
          <a:p>
            <a:r>
              <a:rPr lang="it-IT" sz="2800" b="1" dirty="0">
                <a:solidFill>
                  <a:srgbClr val="C00000"/>
                </a:solidFill>
              </a:rPr>
              <a:t>Se sussistono criticità …</a:t>
            </a:r>
          </a:p>
        </p:txBody>
      </p:sp>
      <p:sp>
        <p:nvSpPr>
          <p:cNvPr id="9" name="Freccia giù 8">
            <a:extLst>
              <a:ext uri="{FF2B5EF4-FFF2-40B4-BE49-F238E27FC236}">
                <a16:creationId xmlns:a16="http://schemas.microsoft.com/office/drawing/2014/main" id="{A3E51517-F7C3-7BA2-2128-10571F8103A1}"/>
              </a:ext>
            </a:extLst>
          </p:cNvPr>
          <p:cNvSpPr/>
          <p:nvPr/>
        </p:nvSpPr>
        <p:spPr>
          <a:xfrm>
            <a:off x="5178995" y="4288922"/>
            <a:ext cx="1383356" cy="5317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2F0CBB1F-C580-FE75-C3FF-4E30783FDF4E}"/>
              </a:ext>
            </a:extLst>
          </p:cNvPr>
          <p:cNvSpPr txBox="1"/>
          <p:nvPr/>
        </p:nvSpPr>
        <p:spPr>
          <a:xfrm>
            <a:off x="385012" y="5195089"/>
            <a:ext cx="3311226" cy="1600438"/>
          </a:xfrm>
          <a:prstGeom prst="rect">
            <a:avLst/>
          </a:prstGeom>
          <a:noFill/>
        </p:spPr>
        <p:txBody>
          <a:bodyPr wrap="square" rtlCol="0">
            <a:spAutoFit/>
          </a:bodyPr>
          <a:lstStyle/>
          <a:p>
            <a:r>
              <a:rPr lang="it-IT" sz="1400" b="1" dirty="0">
                <a:solidFill>
                  <a:srgbClr val="FF0000"/>
                </a:solidFill>
                <a:highlight>
                  <a:srgbClr val="C0C0C0"/>
                </a:highlight>
              </a:rPr>
              <a:t>NB: Domanda per l’imprenditore:</a:t>
            </a:r>
          </a:p>
          <a:p>
            <a:endParaRPr lang="it-IT" sz="1400" b="1" dirty="0">
              <a:solidFill>
                <a:srgbClr val="FF0000"/>
              </a:solidFill>
            </a:endParaRPr>
          </a:p>
          <a:p>
            <a:r>
              <a:rPr lang="it-IT" sz="1400" b="1" dirty="0">
                <a:solidFill>
                  <a:srgbClr val="FF0000"/>
                </a:solidFill>
              </a:rPr>
              <a:t>E’ presente in azienda un insieme di strumenti,  procedure, competenze che consenta di porre in essere queste attività e di rilevare tempestivamente le criticità ??</a:t>
            </a:r>
          </a:p>
        </p:txBody>
      </p:sp>
      <p:sp>
        <p:nvSpPr>
          <p:cNvPr id="11" name="CasellaDiTesto 10">
            <a:extLst>
              <a:ext uri="{FF2B5EF4-FFF2-40B4-BE49-F238E27FC236}">
                <a16:creationId xmlns:a16="http://schemas.microsoft.com/office/drawing/2014/main" id="{341E7D80-C8B8-4E00-B0CD-C8C9B4E91C61}"/>
              </a:ext>
            </a:extLst>
          </p:cNvPr>
          <p:cNvSpPr txBox="1"/>
          <p:nvPr/>
        </p:nvSpPr>
        <p:spPr>
          <a:xfrm>
            <a:off x="9247032" y="4160309"/>
            <a:ext cx="2602892" cy="369332"/>
          </a:xfrm>
          <a:prstGeom prst="rect">
            <a:avLst/>
          </a:prstGeom>
          <a:noFill/>
        </p:spPr>
        <p:txBody>
          <a:bodyPr wrap="none" rtlCol="0">
            <a:spAutoFit/>
          </a:bodyPr>
          <a:lstStyle/>
          <a:p>
            <a:r>
              <a:rPr lang="it-IT" b="1" dirty="0">
                <a:solidFill>
                  <a:srgbClr val="FF0000"/>
                </a:solidFill>
              </a:rPr>
              <a:t>NB: Verifica preventiva</a:t>
            </a:r>
          </a:p>
        </p:txBody>
      </p:sp>
      <p:sp>
        <p:nvSpPr>
          <p:cNvPr id="12" name="CasellaDiTesto 11">
            <a:extLst>
              <a:ext uri="{FF2B5EF4-FFF2-40B4-BE49-F238E27FC236}">
                <a16:creationId xmlns:a16="http://schemas.microsoft.com/office/drawing/2014/main" id="{BA85AB88-4DFA-07FD-32DF-7B36E3F6B231}"/>
              </a:ext>
            </a:extLst>
          </p:cNvPr>
          <p:cNvSpPr txBox="1"/>
          <p:nvPr/>
        </p:nvSpPr>
        <p:spPr>
          <a:xfrm>
            <a:off x="3343354" y="95072"/>
            <a:ext cx="5505290" cy="461665"/>
          </a:xfrm>
          <a:prstGeom prst="rect">
            <a:avLst/>
          </a:prstGeom>
          <a:noFill/>
        </p:spPr>
        <p:txBody>
          <a:bodyPr wrap="none" rtlCol="0">
            <a:spAutoFit/>
          </a:bodyPr>
          <a:lstStyle/>
          <a:p>
            <a:r>
              <a:rPr lang="it-IT" sz="2400" b="1" dirty="0">
                <a:solidFill>
                  <a:srgbClr val="FF0000"/>
                </a:solidFill>
              </a:rPr>
              <a:t>Iter di verifica delle criticità aziendali</a:t>
            </a:r>
          </a:p>
        </p:txBody>
      </p:sp>
      <p:pic>
        <p:nvPicPr>
          <p:cNvPr id="13" name="Immagine 12" descr="6.jpg">
            <a:extLst>
              <a:ext uri="{FF2B5EF4-FFF2-40B4-BE49-F238E27FC236}">
                <a16:creationId xmlns:a16="http://schemas.microsoft.com/office/drawing/2014/main" id="{2BCABC43-547A-E91F-557D-E784075ADE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7032" y="4543508"/>
            <a:ext cx="2828263" cy="2124083"/>
          </a:xfrm>
          <a:prstGeom prst="rect">
            <a:avLst/>
          </a:prstGeom>
        </p:spPr>
      </p:pic>
      <p:sp>
        <p:nvSpPr>
          <p:cNvPr id="14" name="Rettangolo con angoli arrotondati 13">
            <a:extLst>
              <a:ext uri="{FF2B5EF4-FFF2-40B4-BE49-F238E27FC236}">
                <a16:creationId xmlns:a16="http://schemas.microsoft.com/office/drawing/2014/main" id="{E887B22B-C9E0-E5DB-1BD9-5F18DF65A321}"/>
              </a:ext>
            </a:extLst>
          </p:cNvPr>
          <p:cNvSpPr/>
          <p:nvPr/>
        </p:nvSpPr>
        <p:spPr>
          <a:xfrm>
            <a:off x="846616" y="1197452"/>
            <a:ext cx="2683753" cy="801772"/>
          </a:xfrm>
          <a:prstGeom prst="roundRect">
            <a:avLst/>
          </a:prstGeom>
          <a:solidFill>
            <a:srgbClr val="FF814D"/>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latin typeface="Arial Rounded MT Bold" panose="020F0704030504030204" pitchFamily="34" charset="77"/>
              </a:rPr>
              <a:t>Segnali</a:t>
            </a:r>
          </a:p>
          <a:p>
            <a:pPr algn="ctr"/>
            <a:r>
              <a:rPr lang="it-IT" sz="2000" dirty="0">
                <a:latin typeface="Arial Rounded MT Bold" panose="020F0704030504030204" pitchFamily="34" charset="77"/>
              </a:rPr>
              <a:t>(Art. 3, co. 4)</a:t>
            </a:r>
          </a:p>
        </p:txBody>
      </p:sp>
      <p:pic>
        <p:nvPicPr>
          <p:cNvPr id="16" name="Immagine 15">
            <a:extLst>
              <a:ext uri="{FF2B5EF4-FFF2-40B4-BE49-F238E27FC236}">
                <a16:creationId xmlns:a16="http://schemas.microsoft.com/office/drawing/2014/main" id="{B83FD146-A69D-FD20-0FBE-8D1E03179EC8}"/>
              </a:ext>
            </a:extLst>
          </p:cNvPr>
          <p:cNvPicPr>
            <a:picLocks noChangeAspect="1"/>
          </p:cNvPicPr>
          <p:nvPr/>
        </p:nvPicPr>
        <p:blipFill>
          <a:blip r:embed="rId6"/>
          <a:stretch>
            <a:fillRect/>
          </a:stretch>
        </p:blipFill>
        <p:spPr>
          <a:xfrm>
            <a:off x="177415" y="142817"/>
            <a:ext cx="879646" cy="488062"/>
          </a:xfrm>
          <a:prstGeom prst="rect">
            <a:avLst/>
          </a:prstGeom>
        </p:spPr>
      </p:pic>
      <p:sp>
        <p:nvSpPr>
          <p:cNvPr id="17" name="Rettangolo con angoli arrotondati 16">
            <a:extLst>
              <a:ext uri="{FF2B5EF4-FFF2-40B4-BE49-F238E27FC236}">
                <a16:creationId xmlns:a16="http://schemas.microsoft.com/office/drawing/2014/main" id="{76A101EC-B9FF-C87F-B13F-0420CD34E18E}"/>
              </a:ext>
            </a:extLst>
          </p:cNvPr>
          <p:cNvSpPr/>
          <p:nvPr/>
        </p:nvSpPr>
        <p:spPr>
          <a:xfrm>
            <a:off x="846616" y="2095291"/>
            <a:ext cx="2672251" cy="898888"/>
          </a:xfrm>
          <a:prstGeom prst="roundRect">
            <a:avLst/>
          </a:prstGeom>
          <a:solidFill>
            <a:schemeClr val="accent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t>Segnalazioni</a:t>
            </a:r>
          </a:p>
          <a:p>
            <a:pPr algn="ctr"/>
            <a:r>
              <a:rPr lang="it-IT" sz="2000" b="1" dirty="0"/>
              <a:t>(degli enti)</a:t>
            </a:r>
          </a:p>
          <a:p>
            <a:pPr algn="ctr"/>
            <a:r>
              <a:rPr lang="it-IT" sz="1400" b="1" dirty="0"/>
              <a:t>(Art. 25 </a:t>
            </a:r>
            <a:r>
              <a:rPr lang="it-IT" sz="1400" b="1" dirty="0" err="1"/>
              <a:t>nonies</a:t>
            </a:r>
            <a:r>
              <a:rPr lang="it-IT" sz="1400" b="1" dirty="0"/>
              <a:t>)</a:t>
            </a:r>
          </a:p>
        </p:txBody>
      </p:sp>
      <p:sp>
        <p:nvSpPr>
          <p:cNvPr id="18" name="Rettangolo con angoli arrotondati 17">
            <a:extLst>
              <a:ext uri="{FF2B5EF4-FFF2-40B4-BE49-F238E27FC236}">
                <a16:creationId xmlns:a16="http://schemas.microsoft.com/office/drawing/2014/main" id="{F60E09C9-E498-C66F-2B8C-856AA951E1A4}"/>
              </a:ext>
            </a:extLst>
          </p:cNvPr>
          <p:cNvSpPr/>
          <p:nvPr/>
        </p:nvSpPr>
        <p:spPr>
          <a:xfrm>
            <a:off x="860004" y="3055151"/>
            <a:ext cx="2683753" cy="1043232"/>
          </a:xfrm>
          <a:prstGeom prst="roundRect">
            <a:avLst/>
          </a:prstGeom>
          <a:solidFill>
            <a:schemeClr val="accent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t>Segnalazioni degli </a:t>
            </a:r>
          </a:p>
          <a:p>
            <a:pPr algn="ctr"/>
            <a:r>
              <a:rPr lang="it-IT" sz="1600" b="1" dirty="0"/>
              <a:t>organi di controllo</a:t>
            </a:r>
          </a:p>
          <a:p>
            <a:pPr algn="ctr"/>
            <a:r>
              <a:rPr lang="it-IT" sz="1400" b="1" dirty="0"/>
              <a:t>(Art. 25 </a:t>
            </a:r>
            <a:r>
              <a:rPr lang="it-IT" sz="1400" b="1" dirty="0" err="1"/>
              <a:t>octies</a:t>
            </a:r>
            <a:r>
              <a:rPr lang="it-IT" sz="1400" b="1" dirty="0"/>
              <a:t>)</a:t>
            </a:r>
          </a:p>
        </p:txBody>
      </p:sp>
      <p:sp>
        <p:nvSpPr>
          <p:cNvPr id="25" name="Freccia destra 24">
            <a:extLst>
              <a:ext uri="{FF2B5EF4-FFF2-40B4-BE49-F238E27FC236}">
                <a16:creationId xmlns:a16="http://schemas.microsoft.com/office/drawing/2014/main" id="{F819543D-F943-EF03-2934-C5993C06DF9E}"/>
              </a:ext>
            </a:extLst>
          </p:cNvPr>
          <p:cNvSpPr/>
          <p:nvPr/>
        </p:nvSpPr>
        <p:spPr>
          <a:xfrm>
            <a:off x="3809706" y="2403408"/>
            <a:ext cx="392424" cy="5667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reccia destra 25">
            <a:extLst>
              <a:ext uri="{FF2B5EF4-FFF2-40B4-BE49-F238E27FC236}">
                <a16:creationId xmlns:a16="http://schemas.microsoft.com/office/drawing/2014/main" id="{D09F0E7D-7782-15A5-DB58-7629B8986D5B}"/>
              </a:ext>
            </a:extLst>
          </p:cNvPr>
          <p:cNvSpPr/>
          <p:nvPr/>
        </p:nvSpPr>
        <p:spPr>
          <a:xfrm>
            <a:off x="7953601" y="2367822"/>
            <a:ext cx="392424" cy="5667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con angoli arrotondati 5">
            <a:extLst>
              <a:ext uri="{FF2B5EF4-FFF2-40B4-BE49-F238E27FC236}">
                <a16:creationId xmlns:a16="http://schemas.microsoft.com/office/drawing/2014/main" id="{3545762A-D094-B56B-1A87-30D2F14A37F0}"/>
              </a:ext>
            </a:extLst>
          </p:cNvPr>
          <p:cNvSpPr/>
          <p:nvPr/>
        </p:nvSpPr>
        <p:spPr>
          <a:xfrm>
            <a:off x="840864" y="4150432"/>
            <a:ext cx="2683753" cy="1043232"/>
          </a:xfrm>
          <a:prstGeom prst="roundRect">
            <a:avLst/>
          </a:prstGeom>
          <a:solidFill>
            <a:schemeClr val="accent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t>Segnalazioni delle  banche</a:t>
            </a:r>
          </a:p>
          <a:p>
            <a:pPr algn="ctr"/>
            <a:r>
              <a:rPr lang="it-IT" sz="1200" b="1" dirty="0"/>
              <a:t>(Centrale rischi)</a:t>
            </a:r>
          </a:p>
          <a:p>
            <a:pPr algn="ctr"/>
            <a:r>
              <a:rPr lang="it-IT" sz="1200" b="1" dirty="0"/>
              <a:t>(Art. 25 </a:t>
            </a:r>
            <a:r>
              <a:rPr lang="it-IT" sz="1200" b="1" dirty="0" err="1"/>
              <a:t>decies</a:t>
            </a:r>
            <a:r>
              <a:rPr lang="it-IT" sz="1200" b="1" dirty="0"/>
              <a:t>)</a:t>
            </a:r>
          </a:p>
        </p:txBody>
      </p:sp>
    </p:spTree>
    <p:extLst>
      <p:ext uri="{BB962C8B-B14F-4D97-AF65-F5344CB8AC3E}">
        <p14:creationId xmlns:p14="http://schemas.microsoft.com/office/powerpoint/2010/main" val="3585902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9D3E1A5E-EC42-C3A8-957C-405826780934}"/>
              </a:ext>
            </a:extLst>
          </p:cNvPr>
          <p:cNvSpPr/>
          <p:nvPr/>
        </p:nvSpPr>
        <p:spPr>
          <a:xfrm>
            <a:off x="308224" y="3357932"/>
            <a:ext cx="4195281" cy="2959934"/>
          </a:xfrm>
          <a:prstGeom prst="roundRect">
            <a:avLst/>
          </a:prstGeom>
          <a:solidFill>
            <a:schemeClr val="accent2">
              <a:lumMod val="75000"/>
            </a:schemeClr>
          </a:solidFill>
          <a:ln>
            <a:noFill/>
          </a:ln>
          <a:effectLst>
            <a:outerShdw blurRad="50800" dist="38100" dir="5400000" algn="t" rotWithShape="0">
              <a:prstClr val="black">
                <a:alpha val="40000"/>
              </a:prstClr>
            </a:outerShdw>
            <a:reflection blurRad="6350" stA="52000" endA="300" endPos="35000" dir="5400000" sy="-100000" algn="bl" rotWithShape="0"/>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latin typeface="Arial Rounded MT Bold" panose="020F0704030504030204" pitchFamily="34" charset="77"/>
              </a:rPr>
              <a:t>Il Test pratico</a:t>
            </a:r>
          </a:p>
          <a:p>
            <a:pPr algn="ctr"/>
            <a:r>
              <a:rPr lang="it-IT"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Arial" panose="020B0604020202020204" pitchFamily="34" charset="0"/>
              </a:rPr>
              <a:t>SEZIONE I – TEST PRATICO PER LA VERIFICA DELLA RAGIONEVOLE PERSEGUIBILITA’ DEL RISANAMENTO DISPONIBILE </a:t>
            </a:r>
            <a:r>
              <a:rPr lang="it-IT"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Arial" panose="020B0604020202020204" pitchFamily="34" charset="0"/>
              </a:rPr>
              <a:t>ONLINE </a:t>
            </a:r>
            <a:endParaRPr lang="it-IT"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endParaRPr>
          </a:p>
        </p:txBody>
      </p:sp>
      <p:pic>
        <p:nvPicPr>
          <p:cNvPr id="12" name="Immagine 11">
            <a:extLst>
              <a:ext uri="{FF2B5EF4-FFF2-40B4-BE49-F238E27FC236}">
                <a16:creationId xmlns:a16="http://schemas.microsoft.com/office/drawing/2014/main" id="{96E6BF3B-1A5A-E79F-7406-4BA7B099FDD1}"/>
              </a:ext>
            </a:extLst>
          </p:cNvPr>
          <p:cNvPicPr>
            <a:picLocks noChangeAspect="1"/>
          </p:cNvPicPr>
          <p:nvPr/>
        </p:nvPicPr>
        <p:blipFill>
          <a:blip r:embed="rId2"/>
          <a:stretch>
            <a:fillRect/>
          </a:stretch>
        </p:blipFill>
        <p:spPr>
          <a:xfrm>
            <a:off x="534814" y="431116"/>
            <a:ext cx="879646" cy="488062"/>
          </a:xfrm>
          <a:prstGeom prst="rect">
            <a:avLst/>
          </a:prstGeom>
        </p:spPr>
      </p:pic>
      <p:sp>
        <p:nvSpPr>
          <p:cNvPr id="13" name="CasellaDiTesto 12">
            <a:extLst>
              <a:ext uri="{FF2B5EF4-FFF2-40B4-BE49-F238E27FC236}">
                <a16:creationId xmlns:a16="http://schemas.microsoft.com/office/drawing/2014/main" id="{5B31744E-4666-177F-1B07-9935BFF6A83A}"/>
              </a:ext>
            </a:extLst>
          </p:cNvPr>
          <p:cNvSpPr txBox="1"/>
          <p:nvPr/>
        </p:nvSpPr>
        <p:spPr>
          <a:xfrm>
            <a:off x="4811729" y="3809758"/>
            <a:ext cx="6667928" cy="1938992"/>
          </a:xfrm>
          <a:prstGeom prst="rect">
            <a:avLst/>
          </a:prstGeom>
          <a:noFill/>
        </p:spPr>
        <p:txBody>
          <a:bodyPr wrap="square">
            <a:spAutoFit/>
          </a:bodyPr>
          <a:lstStyle/>
          <a:p>
            <a:pPr algn="just">
              <a:spcBef>
                <a:spcPts val="1200"/>
              </a:spcBef>
            </a:pPr>
            <a:r>
              <a:rPr lang="it-IT" sz="2000" dirty="0">
                <a:effectLst/>
                <a:latin typeface="Calibri" panose="020F0502020204030204" pitchFamily="34" charset="0"/>
                <a:ea typeface="Times New Roman" panose="02020603050405020304" pitchFamily="18" charset="0"/>
              </a:rPr>
              <a:t>Il </a:t>
            </a:r>
            <a:r>
              <a:rPr lang="it-IT" sz="2000" b="1" dirty="0">
                <a:effectLst/>
                <a:latin typeface="Calibri" panose="020F0502020204030204" pitchFamily="34" charset="0"/>
                <a:ea typeface="Times New Roman" panose="02020603050405020304" pitchFamily="18" charset="0"/>
              </a:rPr>
              <a:t>Test pratico </a:t>
            </a:r>
            <a:r>
              <a:rPr lang="it-IT" sz="2000" dirty="0">
                <a:effectLst/>
                <a:latin typeface="Calibri" panose="020F0502020204030204" pitchFamily="34" charset="0"/>
                <a:ea typeface="Times New Roman" panose="02020603050405020304" pitchFamily="18" charset="0"/>
              </a:rPr>
              <a:t>serve a consentire una valutazione </a:t>
            </a:r>
            <a:r>
              <a:rPr lang="it-IT" sz="2000" b="1" dirty="0">
                <a:effectLst/>
                <a:latin typeface="Calibri" panose="020F0502020204030204" pitchFamily="34" charset="0"/>
                <a:ea typeface="Times New Roman" panose="02020603050405020304" pitchFamily="18" charset="0"/>
              </a:rPr>
              <a:t>preliminare della complessità del risanamento</a:t>
            </a:r>
            <a:r>
              <a:rPr lang="it-IT" sz="2000" dirty="0">
                <a:effectLst/>
                <a:latin typeface="Calibri" panose="020F0502020204030204" pitchFamily="34" charset="0"/>
                <a:ea typeface="Times New Roman" panose="02020603050405020304" pitchFamily="18" charset="0"/>
              </a:rPr>
              <a:t> attraverso il rapporto tra:</a:t>
            </a:r>
          </a:p>
          <a:p>
            <a:pPr marL="715963" indent="-317500" algn="just">
              <a:spcBef>
                <a:spcPts val="1200"/>
              </a:spcBef>
              <a:buFont typeface=".Apple Color Emoji UI"/>
              <a:buChar char="💵"/>
            </a:pPr>
            <a:r>
              <a:rPr lang="it-IT" sz="2000" b="1" dirty="0">
                <a:effectLst/>
                <a:latin typeface="Calibri" panose="020F0502020204030204" pitchFamily="34" charset="0"/>
                <a:ea typeface="Times New Roman" panose="02020603050405020304" pitchFamily="18" charset="0"/>
              </a:rPr>
              <a:t>l’entità del debito</a:t>
            </a:r>
            <a:r>
              <a:rPr lang="it-IT" sz="2000" dirty="0">
                <a:effectLst/>
                <a:latin typeface="Calibri" panose="020F0502020204030204" pitchFamily="34" charset="0"/>
                <a:ea typeface="Times New Roman" panose="02020603050405020304" pitchFamily="18" charset="0"/>
              </a:rPr>
              <a:t> che deve essere ristrutturato e </a:t>
            </a:r>
          </a:p>
          <a:p>
            <a:pPr marL="715963" indent="-317500" algn="just">
              <a:spcBef>
                <a:spcPts val="1200"/>
              </a:spcBef>
              <a:buFont typeface=".Apple Color Emoji UI"/>
              <a:buChar char="💵"/>
            </a:pPr>
            <a:r>
              <a:rPr lang="it-IT" sz="2000" dirty="0">
                <a:latin typeface="Calibri" panose="020F0502020204030204" pitchFamily="34" charset="0"/>
                <a:ea typeface="Times New Roman" panose="02020603050405020304" pitchFamily="18" charset="0"/>
              </a:rPr>
              <a:t>i </a:t>
            </a:r>
            <a:r>
              <a:rPr lang="it-IT" sz="2000" b="1" dirty="0">
                <a:effectLst/>
                <a:latin typeface="Calibri" panose="020F0502020204030204" pitchFamily="34" charset="0"/>
                <a:ea typeface="Times New Roman" panose="02020603050405020304" pitchFamily="18" charset="0"/>
              </a:rPr>
              <a:t>flussi finanziari liberi</a:t>
            </a:r>
            <a:r>
              <a:rPr lang="it-IT" sz="2000" dirty="0">
                <a:effectLst/>
                <a:latin typeface="Calibri" panose="020F0502020204030204" pitchFamily="34" charset="0"/>
                <a:ea typeface="Times New Roman" panose="02020603050405020304" pitchFamily="18" charset="0"/>
              </a:rPr>
              <a:t> che possono essere posti annualmente al suo servizio</a:t>
            </a:r>
            <a:r>
              <a:rPr lang="it-IT" sz="2000" dirty="0">
                <a:latin typeface="Calibri" panose="020F0502020204030204" pitchFamily="34" charset="0"/>
                <a:ea typeface="Times New Roman" panose="02020603050405020304" pitchFamily="18" charset="0"/>
              </a:rPr>
              <a:t>.</a:t>
            </a:r>
            <a:endParaRPr lang="it-IT" sz="2000" dirty="0">
              <a:effectLst/>
              <a:latin typeface="Calibri" panose="020F0502020204030204" pitchFamily="34" charset="0"/>
              <a:ea typeface="Times New Roman" panose="02020603050405020304" pitchFamily="18" charset="0"/>
            </a:endParaRPr>
          </a:p>
        </p:txBody>
      </p:sp>
      <p:sp>
        <p:nvSpPr>
          <p:cNvPr id="14" name="Cornice 13">
            <a:extLst>
              <a:ext uri="{FF2B5EF4-FFF2-40B4-BE49-F238E27FC236}">
                <a16:creationId xmlns:a16="http://schemas.microsoft.com/office/drawing/2014/main" id="{8E7DC56E-1C62-83D4-52A6-AD11BA29D3CE}"/>
              </a:ext>
            </a:extLst>
          </p:cNvPr>
          <p:cNvSpPr/>
          <p:nvPr/>
        </p:nvSpPr>
        <p:spPr>
          <a:xfrm>
            <a:off x="0" y="0"/>
            <a:ext cx="12192000" cy="6858000"/>
          </a:xfrm>
          <a:prstGeom prst="frame">
            <a:avLst>
              <a:gd name="adj1" fmla="val 411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5" name="Cornice 14">
            <a:extLst>
              <a:ext uri="{FF2B5EF4-FFF2-40B4-BE49-F238E27FC236}">
                <a16:creationId xmlns:a16="http://schemas.microsoft.com/office/drawing/2014/main" id="{925FB349-EC4A-951C-70E3-EA67AE058A8D}"/>
              </a:ext>
            </a:extLst>
          </p:cNvPr>
          <p:cNvSpPr/>
          <p:nvPr/>
        </p:nvSpPr>
        <p:spPr>
          <a:xfrm>
            <a:off x="4503505" y="318499"/>
            <a:ext cx="7380271" cy="6205592"/>
          </a:xfrm>
          <a:prstGeom prst="frame">
            <a:avLst>
              <a:gd name="adj1" fmla="val 144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CasellaDiTesto 16">
            <a:extLst>
              <a:ext uri="{FF2B5EF4-FFF2-40B4-BE49-F238E27FC236}">
                <a16:creationId xmlns:a16="http://schemas.microsoft.com/office/drawing/2014/main" id="{3C2192AB-F7F4-4393-B0E1-5BBB3E4171AD}"/>
              </a:ext>
            </a:extLst>
          </p:cNvPr>
          <p:cNvSpPr txBox="1"/>
          <p:nvPr/>
        </p:nvSpPr>
        <p:spPr>
          <a:xfrm>
            <a:off x="4811729" y="1110021"/>
            <a:ext cx="6667928" cy="2277547"/>
          </a:xfrm>
          <a:prstGeom prst="rect">
            <a:avLst/>
          </a:prstGeom>
          <a:noFill/>
        </p:spPr>
        <p:txBody>
          <a:bodyPr wrap="square">
            <a:spAutoFit/>
          </a:bodyPr>
          <a:lstStyle/>
          <a:p>
            <a:pPr marL="450215" indent="-450215" algn="just">
              <a:spcBef>
                <a:spcPts val="600"/>
              </a:spcBef>
            </a:pPr>
            <a:r>
              <a:rPr lang="it-IT" sz="16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Art. 25-undecies.- Istituzione di programma informatico di verifica della sostenibilità del debito e per l'elaborazione di piani di rateizzazione automatici</a:t>
            </a:r>
          </a:p>
          <a:p>
            <a:pPr algn="just"/>
            <a:endParaRPr lang="it-IT"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r>
              <a:rPr lang="it-IT"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Sulla piattaforma di cui all'articolo 13 è disponibile un </a:t>
            </a:r>
            <a:r>
              <a:rPr lang="it-IT" sz="16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programma informatico gratuito che elabora i dati necessari per accertare la sostenibilità del debito esistente e che consente all'imprenditore di condurre il test pratico di cui all'articolo 13, comma 2, per la verifica della ragionevole perseguibilità del risanamento</a:t>
            </a:r>
            <a:r>
              <a:rPr lang="it-IT"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it-IT" sz="1600" dirty="0">
                <a:effectLst/>
              </a:rPr>
              <a:t> </a:t>
            </a:r>
            <a:endParaRPr lang="it-IT" sz="1600" dirty="0"/>
          </a:p>
        </p:txBody>
      </p:sp>
      <p:pic>
        <p:nvPicPr>
          <p:cNvPr id="2" name="Immagine 1" descr="Immagine che contiene LEGO, giocattolo&#10;&#10;Descrizione generata automaticamente">
            <a:extLst>
              <a:ext uri="{FF2B5EF4-FFF2-40B4-BE49-F238E27FC236}">
                <a16:creationId xmlns:a16="http://schemas.microsoft.com/office/drawing/2014/main" id="{6EA3C079-9F6F-3551-A0B7-CB00F2C25871}"/>
              </a:ext>
            </a:extLst>
          </p:cNvPr>
          <p:cNvPicPr>
            <a:picLocks noChangeAspect="1"/>
          </p:cNvPicPr>
          <p:nvPr/>
        </p:nvPicPr>
        <p:blipFill>
          <a:blip r:embed="rId3"/>
          <a:stretch>
            <a:fillRect/>
          </a:stretch>
        </p:blipFill>
        <p:spPr>
          <a:xfrm>
            <a:off x="974637" y="1280312"/>
            <a:ext cx="2520254" cy="1936964"/>
          </a:xfrm>
          <a:prstGeom prst="rect">
            <a:avLst/>
          </a:prstGeom>
        </p:spPr>
      </p:pic>
    </p:spTree>
    <p:extLst>
      <p:ext uri="{BB962C8B-B14F-4D97-AF65-F5344CB8AC3E}">
        <p14:creationId xmlns:p14="http://schemas.microsoft.com/office/powerpoint/2010/main" val="2899314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9D3E1A5E-EC42-C3A8-957C-405826780934}"/>
              </a:ext>
            </a:extLst>
          </p:cNvPr>
          <p:cNvSpPr/>
          <p:nvPr/>
        </p:nvSpPr>
        <p:spPr>
          <a:xfrm>
            <a:off x="185011" y="3256892"/>
            <a:ext cx="3794537" cy="2951953"/>
          </a:xfrm>
          <a:prstGeom prst="roundRect">
            <a:avLst/>
          </a:prstGeom>
          <a:solidFill>
            <a:schemeClr val="accent2">
              <a:lumMod val="75000"/>
            </a:schemeClr>
          </a:solidFill>
          <a:ln>
            <a:noFill/>
          </a:ln>
          <a:effectLst>
            <a:outerShdw blurRad="50800" dist="38100" dir="5400000" algn="t" rotWithShape="0">
              <a:prstClr val="black">
                <a:alpha val="40000"/>
              </a:prstClr>
            </a:outerShdw>
            <a:reflection blurRad="6350" stA="52000" endA="300" endPos="35000" dir="5400000" sy="-100000" algn="bl" rotWithShape="0"/>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latin typeface="Arial Rounded MT Bold" panose="020F0704030504030204" pitchFamily="34" charset="77"/>
              </a:rPr>
              <a:t>Il Test pratico</a:t>
            </a:r>
          </a:p>
          <a:p>
            <a:pPr algn="ctr"/>
            <a:r>
              <a:rPr lang="it-IT"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Arial" panose="020B0604020202020204" pitchFamily="34" charset="0"/>
              </a:rPr>
              <a:t>SEZIONE I – TEST PRATICO PER LA VERIFICA DELLA RAGIONEVOLE PERSEGUIBILITA’ DEL RISANAMENTO DISPONIBILE </a:t>
            </a:r>
            <a:r>
              <a:rPr lang="it-IT"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Arial" panose="020B0604020202020204" pitchFamily="34" charset="0"/>
              </a:rPr>
              <a:t>ONLINE </a:t>
            </a:r>
            <a:endParaRPr lang="it-IT"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endParaRPr>
          </a:p>
        </p:txBody>
      </p:sp>
      <p:pic>
        <p:nvPicPr>
          <p:cNvPr id="12" name="Immagine 11">
            <a:extLst>
              <a:ext uri="{FF2B5EF4-FFF2-40B4-BE49-F238E27FC236}">
                <a16:creationId xmlns:a16="http://schemas.microsoft.com/office/drawing/2014/main" id="{96E6BF3B-1A5A-E79F-7406-4BA7B099FDD1}"/>
              </a:ext>
            </a:extLst>
          </p:cNvPr>
          <p:cNvPicPr>
            <a:picLocks noChangeAspect="1"/>
          </p:cNvPicPr>
          <p:nvPr/>
        </p:nvPicPr>
        <p:blipFill>
          <a:blip r:embed="rId2"/>
          <a:stretch>
            <a:fillRect/>
          </a:stretch>
        </p:blipFill>
        <p:spPr>
          <a:xfrm>
            <a:off x="462895" y="399074"/>
            <a:ext cx="879646" cy="488062"/>
          </a:xfrm>
          <a:prstGeom prst="rect">
            <a:avLst/>
          </a:prstGeom>
        </p:spPr>
      </p:pic>
      <p:sp>
        <p:nvSpPr>
          <p:cNvPr id="2" name="CasellaDiTesto 1">
            <a:extLst>
              <a:ext uri="{FF2B5EF4-FFF2-40B4-BE49-F238E27FC236}">
                <a16:creationId xmlns:a16="http://schemas.microsoft.com/office/drawing/2014/main" id="{94C23C0C-9A64-77B6-F8C6-11760AD2DB53}"/>
              </a:ext>
            </a:extLst>
          </p:cNvPr>
          <p:cNvSpPr txBox="1"/>
          <p:nvPr/>
        </p:nvSpPr>
        <p:spPr>
          <a:xfrm>
            <a:off x="4243225" y="1000151"/>
            <a:ext cx="7037799" cy="1785104"/>
          </a:xfrm>
          <a:prstGeom prst="rect">
            <a:avLst/>
          </a:prstGeom>
          <a:noFill/>
        </p:spPr>
        <p:txBody>
          <a:bodyPr wrap="square">
            <a:spAutoFit/>
          </a:bodyPr>
          <a:lstStyle/>
          <a:p>
            <a:pPr marL="180340" algn="just">
              <a:spcBef>
                <a:spcPts val="600"/>
              </a:spcBef>
              <a:spcAft>
                <a:spcPts val="0"/>
              </a:spcAft>
            </a:pP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test non deve essere considerato alla stregua degli indici della crisi, ma </a:t>
            </a:r>
            <a:r>
              <a:rPr lang="it-IT"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 utile a rendere evidente </a:t>
            </a:r>
          </a:p>
          <a:p>
            <a:pPr marL="523240" indent="-342900" algn="just">
              <a:spcBef>
                <a:spcPts val="600"/>
              </a:spcBef>
              <a:spcAft>
                <a:spcPts val="0"/>
              </a:spcAft>
              <a:buFont typeface="Arial" panose="020B0604020202020204" pitchFamily="34" charset="0"/>
              <a:buChar char="•"/>
            </a:pPr>
            <a:r>
              <a:rPr lang="it-IT"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grado di difficoltà che l’imprenditore dovrà affrontare </a:t>
            </a: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 </a:t>
            </a:r>
          </a:p>
          <a:p>
            <a:pPr marL="523240" indent="-342900" algn="just">
              <a:spcBef>
                <a:spcPts val="600"/>
              </a:spcBef>
              <a:spcAft>
                <a:spcPts val="0"/>
              </a:spcAft>
              <a:buFont typeface="Arial" panose="020B0604020202020204" pitchFamily="34" charset="0"/>
              <a:buChar char="•"/>
            </a:pP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 sarà necessario </a:t>
            </a:r>
            <a:r>
              <a:rPr lang="it-IT"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adottare iniziative in discontinuità</a:t>
            </a: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e l’intensità delle stesse.</a:t>
            </a:r>
            <a:endParaRPr lang="it-IT"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asellaDiTesto 2">
            <a:extLst>
              <a:ext uri="{FF2B5EF4-FFF2-40B4-BE49-F238E27FC236}">
                <a16:creationId xmlns:a16="http://schemas.microsoft.com/office/drawing/2014/main" id="{631DEB36-30D3-ED3D-C34E-C9C3095F64F1}"/>
              </a:ext>
            </a:extLst>
          </p:cNvPr>
          <p:cNvSpPr txBox="1"/>
          <p:nvPr/>
        </p:nvSpPr>
        <p:spPr>
          <a:xfrm>
            <a:off x="4339067" y="3185486"/>
            <a:ext cx="7109716" cy="2785378"/>
          </a:xfrm>
          <a:prstGeom prst="rect">
            <a:avLst/>
          </a:prstGeom>
          <a:noFill/>
        </p:spPr>
        <p:txBody>
          <a:bodyPr wrap="square">
            <a:spAutoFit/>
          </a:bodyPr>
          <a:lstStyle/>
          <a:p>
            <a:pPr marL="180340" algn="just">
              <a:spcBef>
                <a:spcPts val="600"/>
              </a:spcBef>
              <a:spcAft>
                <a:spcPts val="0"/>
              </a:spcAft>
            </a:pP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risultato del rapporto fornisce una prima indicazione di massima: </a:t>
            </a:r>
            <a:endParaRPr lang="it-IT" sz="3200" dirty="0">
              <a:effectLst/>
              <a:latin typeface="Calibri" panose="020F0502020204030204" pitchFamily="34" charset="0"/>
              <a:ea typeface="Calibri" panose="020F0502020204030204" pitchFamily="34" charset="0"/>
              <a:cs typeface="Times New Roman" panose="02020603050405020304" pitchFamily="18" charset="0"/>
            </a:endParaRPr>
          </a:p>
          <a:p>
            <a:pPr marL="808038" lvl="0" indent="-481013" algn="just">
              <a:spcBef>
                <a:spcPts val="600"/>
              </a:spcBef>
              <a:spcAft>
                <a:spcPts val="0"/>
              </a:spcAft>
              <a:buFont typeface="Courier New" panose="02070309020205020404" pitchFamily="49" charset="0"/>
              <a:buChar char="o"/>
            </a:pP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del </a:t>
            </a:r>
            <a:r>
              <a:rPr lang="it-IT"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numero degli anni </a:t>
            </a: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per estinguere la posizione debitoria; </a:t>
            </a:r>
            <a:endParaRPr lang="it-IT" sz="3200" dirty="0">
              <a:effectLst/>
              <a:latin typeface="Calibri" panose="020F0502020204030204" pitchFamily="34" charset="0"/>
              <a:ea typeface="Calibri" panose="020F0502020204030204" pitchFamily="34" charset="0"/>
              <a:cs typeface="Times New Roman" panose="02020603050405020304" pitchFamily="18" charset="0"/>
            </a:endParaRPr>
          </a:p>
          <a:p>
            <a:pPr marL="808038" lvl="0" indent="-481013" algn="just">
              <a:spcBef>
                <a:spcPts val="600"/>
              </a:spcBef>
              <a:spcAft>
                <a:spcPts val="0"/>
              </a:spcAft>
              <a:buFont typeface="Courier New" panose="02070309020205020404" pitchFamily="49" charset="0"/>
              <a:buChar char="o"/>
            </a:pP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del </a:t>
            </a:r>
            <a:r>
              <a:rPr lang="it-IT"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volume dell’esposizioni debitorie</a:t>
            </a:r>
            <a:r>
              <a:rPr lang="it-IT"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che necessitano di ristrutturazione; </a:t>
            </a:r>
            <a:endParaRPr lang="it-IT" sz="3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808038" lvl="0" indent="-481013" algn="just">
              <a:spcBef>
                <a:spcPts val="600"/>
              </a:spcBef>
              <a:spcAft>
                <a:spcPts val="0"/>
              </a:spcAft>
              <a:buFont typeface="Courier New" panose="02070309020205020404" pitchFamily="49" charset="0"/>
              <a:buChar char="o"/>
            </a:pPr>
            <a:r>
              <a:rPr lang="it-IT" sz="2000" dirty="0">
                <a:effectLst/>
                <a:latin typeface="Calibri" panose="020F0502020204030204" pitchFamily="34" charset="0"/>
                <a:ea typeface="Times New Roman" panose="02020603050405020304" pitchFamily="18" charset="0"/>
              </a:rPr>
              <a:t>dell’</a:t>
            </a:r>
            <a:r>
              <a:rPr lang="it-IT" sz="2000" b="1" dirty="0">
                <a:effectLst/>
                <a:latin typeface="Calibri" panose="020F0502020204030204" pitchFamily="34" charset="0"/>
                <a:ea typeface="Times New Roman" panose="02020603050405020304" pitchFamily="18" charset="0"/>
              </a:rPr>
              <a:t>entità degli eventuali stralci </a:t>
            </a:r>
            <a:r>
              <a:rPr lang="it-IT" sz="2000" dirty="0">
                <a:effectLst/>
                <a:latin typeface="Calibri" panose="020F0502020204030204" pitchFamily="34" charset="0"/>
                <a:ea typeface="Times New Roman" panose="02020603050405020304" pitchFamily="18" charset="0"/>
              </a:rPr>
              <a:t>del debito o </a:t>
            </a:r>
            <a:r>
              <a:rPr lang="it-IT" sz="2000" b="1" dirty="0">
                <a:effectLst/>
                <a:latin typeface="Calibri" panose="020F0502020204030204" pitchFamily="34" charset="0"/>
                <a:ea typeface="Times New Roman" panose="02020603050405020304" pitchFamily="18" charset="0"/>
              </a:rPr>
              <a:t>conversione in </a:t>
            </a:r>
            <a:r>
              <a:rPr lang="it-IT" sz="2000" b="1" i="1" dirty="0">
                <a:effectLst/>
                <a:latin typeface="Calibri" panose="020F0502020204030204" pitchFamily="34" charset="0"/>
                <a:ea typeface="Times New Roman" panose="02020603050405020304" pitchFamily="18" charset="0"/>
              </a:rPr>
              <a:t>equity</a:t>
            </a:r>
            <a:r>
              <a:rPr lang="it-IT" sz="2000" b="1" dirty="0">
                <a:effectLst/>
              </a:rPr>
              <a:t> </a:t>
            </a:r>
            <a:endParaRPr lang="it-IT" sz="2000" b="1" dirty="0"/>
          </a:p>
        </p:txBody>
      </p:sp>
      <p:sp>
        <p:nvSpPr>
          <p:cNvPr id="4" name="Cornice 3">
            <a:extLst>
              <a:ext uri="{FF2B5EF4-FFF2-40B4-BE49-F238E27FC236}">
                <a16:creationId xmlns:a16="http://schemas.microsoft.com/office/drawing/2014/main" id="{D063C883-CE11-9D4E-5476-71E9BE0E92A5}"/>
              </a:ext>
            </a:extLst>
          </p:cNvPr>
          <p:cNvSpPr/>
          <p:nvPr/>
        </p:nvSpPr>
        <p:spPr>
          <a:xfrm>
            <a:off x="0" y="0"/>
            <a:ext cx="12192000" cy="6858000"/>
          </a:xfrm>
          <a:prstGeom prst="frame">
            <a:avLst>
              <a:gd name="adj1" fmla="val 456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5" name="Cornice 4">
            <a:extLst>
              <a:ext uri="{FF2B5EF4-FFF2-40B4-BE49-F238E27FC236}">
                <a16:creationId xmlns:a16="http://schemas.microsoft.com/office/drawing/2014/main" id="{F6520627-D484-BEC9-4418-3C026194D3FA}"/>
              </a:ext>
            </a:extLst>
          </p:cNvPr>
          <p:cNvSpPr/>
          <p:nvPr/>
        </p:nvSpPr>
        <p:spPr>
          <a:xfrm>
            <a:off x="4099388" y="308225"/>
            <a:ext cx="7784387" cy="6236413"/>
          </a:xfrm>
          <a:prstGeom prst="frame">
            <a:avLst>
              <a:gd name="adj1" fmla="val 152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6" name="Immagine 5" descr="Immagine che contiene LEGO, giocattolo&#10;&#10;Descrizione generata automaticamente">
            <a:extLst>
              <a:ext uri="{FF2B5EF4-FFF2-40B4-BE49-F238E27FC236}">
                <a16:creationId xmlns:a16="http://schemas.microsoft.com/office/drawing/2014/main" id="{4C407803-DA74-13A5-329B-7B46D5923A8E}"/>
              </a:ext>
            </a:extLst>
          </p:cNvPr>
          <p:cNvPicPr>
            <a:picLocks noChangeAspect="1"/>
          </p:cNvPicPr>
          <p:nvPr/>
        </p:nvPicPr>
        <p:blipFill>
          <a:blip r:embed="rId3"/>
          <a:stretch>
            <a:fillRect/>
          </a:stretch>
        </p:blipFill>
        <p:spPr>
          <a:xfrm>
            <a:off x="976383" y="1253759"/>
            <a:ext cx="2520254" cy="1936964"/>
          </a:xfrm>
          <a:prstGeom prst="rect">
            <a:avLst/>
          </a:prstGeom>
        </p:spPr>
      </p:pic>
    </p:spTree>
    <p:extLst>
      <p:ext uri="{BB962C8B-B14F-4D97-AF65-F5344CB8AC3E}">
        <p14:creationId xmlns:p14="http://schemas.microsoft.com/office/powerpoint/2010/main" val="724439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AD168D4-8BAC-82E0-6D13-AF7FC50E8B9F}"/>
              </a:ext>
            </a:extLst>
          </p:cNvPr>
          <p:cNvPicPr>
            <a:picLocks noChangeAspect="1"/>
          </p:cNvPicPr>
          <p:nvPr/>
        </p:nvPicPr>
        <p:blipFill>
          <a:blip r:embed="rId2"/>
          <a:stretch>
            <a:fillRect/>
          </a:stretch>
        </p:blipFill>
        <p:spPr>
          <a:xfrm>
            <a:off x="452621" y="305423"/>
            <a:ext cx="879646" cy="488062"/>
          </a:xfrm>
          <a:prstGeom prst="rect">
            <a:avLst/>
          </a:prstGeom>
        </p:spPr>
      </p:pic>
      <p:sp>
        <p:nvSpPr>
          <p:cNvPr id="4" name="Rettangolo con angoli arrotondati 3">
            <a:extLst>
              <a:ext uri="{FF2B5EF4-FFF2-40B4-BE49-F238E27FC236}">
                <a16:creationId xmlns:a16="http://schemas.microsoft.com/office/drawing/2014/main" id="{DDCC28A8-DBF9-367C-4BA2-CF74DA0AC97B}"/>
              </a:ext>
            </a:extLst>
          </p:cNvPr>
          <p:cNvSpPr/>
          <p:nvPr/>
        </p:nvSpPr>
        <p:spPr>
          <a:xfrm>
            <a:off x="232881" y="3239384"/>
            <a:ext cx="2792548" cy="2855619"/>
          </a:xfrm>
          <a:prstGeom prst="roundRect">
            <a:avLst/>
          </a:prstGeom>
          <a:solidFill>
            <a:schemeClr val="accent2">
              <a:lumMod val="75000"/>
            </a:schemeClr>
          </a:solidFill>
          <a:effectLst>
            <a:reflection blurRad="6350" stA="52000" endA="300" endPos="35000" dir="5400000" sy="-100000" algn="bl" rotWithShape="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Arial" panose="020B0604020202020204" pitchFamily="34" charset="0"/>
              </a:rPr>
              <a:t>SEZIONE I – TEST PRATICO</a:t>
            </a:r>
          </a:p>
          <a:p>
            <a:pPr algn="ctr"/>
            <a:r>
              <a:rPr lang="it-IT"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DEBITO DA RISTRUTTURARE</a:t>
            </a:r>
          </a:p>
        </p:txBody>
      </p:sp>
      <p:sp>
        <p:nvSpPr>
          <p:cNvPr id="3" name="Cornice 2">
            <a:extLst>
              <a:ext uri="{FF2B5EF4-FFF2-40B4-BE49-F238E27FC236}">
                <a16:creationId xmlns:a16="http://schemas.microsoft.com/office/drawing/2014/main" id="{20E3964D-DDD1-CC14-7219-DD929BB7D14A}"/>
              </a:ext>
            </a:extLst>
          </p:cNvPr>
          <p:cNvSpPr/>
          <p:nvPr/>
        </p:nvSpPr>
        <p:spPr>
          <a:xfrm>
            <a:off x="0" y="0"/>
            <a:ext cx="12192000" cy="6858000"/>
          </a:xfrm>
          <a:prstGeom prst="frame">
            <a:avLst>
              <a:gd name="adj1" fmla="val 3661"/>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Cornice 11">
            <a:extLst>
              <a:ext uri="{FF2B5EF4-FFF2-40B4-BE49-F238E27FC236}">
                <a16:creationId xmlns:a16="http://schemas.microsoft.com/office/drawing/2014/main" id="{E2B16EEC-81FC-C00B-50D6-1E5142C19D53}"/>
              </a:ext>
            </a:extLst>
          </p:cNvPr>
          <p:cNvSpPr/>
          <p:nvPr/>
        </p:nvSpPr>
        <p:spPr>
          <a:xfrm>
            <a:off x="3111137" y="762996"/>
            <a:ext cx="8847982" cy="5555611"/>
          </a:xfrm>
          <a:prstGeom prst="frame">
            <a:avLst>
              <a:gd name="adj1" fmla="val 234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6" name="Immagine 5" descr="Immagine che contiene tavolo&#10;&#10;Descrizione generata automaticamente">
            <a:extLst>
              <a:ext uri="{FF2B5EF4-FFF2-40B4-BE49-F238E27FC236}">
                <a16:creationId xmlns:a16="http://schemas.microsoft.com/office/drawing/2014/main" id="{38A879CD-876D-360E-58C4-CC1E165161C2}"/>
              </a:ext>
            </a:extLst>
          </p:cNvPr>
          <p:cNvPicPr>
            <a:picLocks noChangeAspect="1"/>
          </p:cNvPicPr>
          <p:nvPr/>
        </p:nvPicPr>
        <p:blipFill>
          <a:blip r:embed="rId3"/>
          <a:stretch>
            <a:fillRect/>
          </a:stretch>
        </p:blipFill>
        <p:spPr>
          <a:xfrm>
            <a:off x="3282022" y="927242"/>
            <a:ext cx="8498096" cy="5167761"/>
          </a:xfrm>
          <a:prstGeom prst="rect">
            <a:avLst/>
          </a:prstGeom>
        </p:spPr>
      </p:pic>
      <p:pic>
        <p:nvPicPr>
          <p:cNvPr id="7" name="Immagine 6" descr="Immagine che contiene LEGO, giocattolo&#10;&#10;Descrizione generata automaticamente">
            <a:extLst>
              <a:ext uri="{FF2B5EF4-FFF2-40B4-BE49-F238E27FC236}">
                <a16:creationId xmlns:a16="http://schemas.microsoft.com/office/drawing/2014/main" id="{C5F7114B-378A-9F60-75B0-8855592C17EF}"/>
              </a:ext>
            </a:extLst>
          </p:cNvPr>
          <p:cNvPicPr>
            <a:picLocks noChangeAspect="1"/>
          </p:cNvPicPr>
          <p:nvPr/>
        </p:nvPicPr>
        <p:blipFill>
          <a:blip r:embed="rId4"/>
          <a:stretch>
            <a:fillRect/>
          </a:stretch>
        </p:blipFill>
        <p:spPr>
          <a:xfrm>
            <a:off x="369028" y="1302420"/>
            <a:ext cx="2520254" cy="1936964"/>
          </a:xfrm>
          <a:prstGeom prst="rect">
            <a:avLst/>
          </a:prstGeom>
        </p:spPr>
      </p:pic>
    </p:spTree>
    <p:extLst>
      <p:ext uri="{BB962C8B-B14F-4D97-AF65-F5344CB8AC3E}">
        <p14:creationId xmlns:p14="http://schemas.microsoft.com/office/powerpoint/2010/main" val="3377151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680DCD8-AA9C-1383-BBA6-BBD69DEEAFC9}"/>
              </a:ext>
            </a:extLst>
          </p:cNvPr>
          <p:cNvPicPr>
            <a:picLocks noChangeAspect="1"/>
          </p:cNvPicPr>
          <p:nvPr/>
        </p:nvPicPr>
        <p:blipFill>
          <a:blip r:embed="rId2"/>
          <a:stretch>
            <a:fillRect/>
          </a:stretch>
        </p:blipFill>
        <p:spPr>
          <a:xfrm>
            <a:off x="730024" y="431116"/>
            <a:ext cx="879646" cy="488062"/>
          </a:xfrm>
          <a:prstGeom prst="rect">
            <a:avLst/>
          </a:prstGeom>
        </p:spPr>
      </p:pic>
      <p:sp>
        <p:nvSpPr>
          <p:cNvPr id="4" name="Rettangolo con angoli arrotondati 3">
            <a:extLst>
              <a:ext uri="{FF2B5EF4-FFF2-40B4-BE49-F238E27FC236}">
                <a16:creationId xmlns:a16="http://schemas.microsoft.com/office/drawing/2014/main" id="{DDCC28A8-DBF9-367C-4BA2-CF74DA0AC97B}"/>
              </a:ext>
            </a:extLst>
          </p:cNvPr>
          <p:cNvSpPr/>
          <p:nvPr/>
        </p:nvSpPr>
        <p:spPr>
          <a:xfrm>
            <a:off x="547059" y="3407951"/>
            <a:ext cx="2838237" cy="2244268"/>
          </a:xfrm>
          <a:prstGeom prst="round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Arial" panose="020B0604020202020204" pitchFamily="34" charset="0"/>
              </a:rPr>
              <a:t>SEZIONE I</a:t>
            </a:r>
          </a:p>
          <a:p>
            <a:pPr algn="ctr"/>
            <a:r>
              <a:rPr lang="it-IT"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Arial" panose="020B0604020202020204" pitchFamily="34" charset="0"/>
              </a:rPr>
              <a:t>TEST PRATICO</a:t>
            </a:r>
          </a:p>
          <a:p>
            <a:pPr algn="ctr"/>
            <a:r>
              <a:rPr lang="it-IT"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I FLUSSI ATTESI</a:t>
            </a:r>
          </a:p>
        </p:txBody>
      </p:sp>
      <p:pic>
        <p:nvPicPr>
          <p:cNvPr id="3" name="Immagine 2" descr="Immagine che contiene tavolo&#10;&#10;Descrizione generata automaticamente">
            <a:extLst>
              <a:ext uri="{FF2B5EF4-FFF2-40B4-BE49-F238E27FC236}">
                <a16:creationId xmlns:a16="http://schemas.microsoft.com/office/drawing/2014/main" id="{04E3B203-2A75-6CB9-8A0F-82F2C9CED592}"/>
              </a:ext>
            </a:extLst>
          </p:cNvPr>
          <p:cNvPicPr>
            <a:picLocks noChangeAspect="1"/>
          </p:cNvPicPr>
          <p:nvPr/>
        </p:nvPicPr>
        <p:blipFill>
          <a:blip r:embed="rId3"/>
          <a:stretch>
            <a:fillRect/>
          </a:stretch>
        </p:blipFill>
        <p:spPr>
          <a:xfrm>
            <a:off x="3899850" y="3650069"/>
            <a:ext cx="3715781" cy="2655519"/>
          </a:xfrm>
          <a:prstGeom prst="rect">
            <a:avLst/>
          </a:prstGeom>
        </p:spPr>
      </p:pic>
      <p:sp>
        <p:nvSpPr>
          <p:cNvPr id="5" name="Cornice 4">
            <a:extLst>
              <a:ext uri="{FF2B5EF4-FFF2-40B4-BE49-F238E27FC236}">
                <a16:creationId xmlns:a16="http://schemas.microsoft.com/office/drawing/2014/main" id="{88DD8CBB-A09A-FC05-09C9-16616C804BDE}"/>
              </a:ext>
            </a:extLst>
          </p:cNvPr>
          <p:cNvSpPr/>
          <p:nvPr/>
        </p:nvSpPr>
        <p:spPr>
          <a:xfrm>
            <a:off x="0" y="0"/>
            <a:ext cx="12192000" cy="6858000"/>
          </a:xfrm>
          <a:prstGeom prst="frame">
            <a:avLst>
              <a:gd name="adj1" fmla="val 620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ornice 5">
            <a:extLst>
              <a:ext uri="{FF2B5EF4-FFF2-40B4-BE49-F238E27FC236}">
                <a16:creationId xmlns:a16="http://schemas.microsoft.com/office/drawing/2014/main" id="{E433531E-CE89-C3B3-7249-8C6BEE2C6549}"/>
              </a:ext>
            </a:extLst>
          </p:cNvPr>
          <p:cNvSpPr/>
          <p:nvPr/>
        </p:nvSpPr>
        <p:spPr>
          <a:xfrm>
            <a:off x="3401909" y="431116"/>
            <a:ext cx="8397610" cy="6044840"/>
          </a:xfrm>
          <a:prstGeom prst="frame">
            <a:avLst>
              <a:gd name="adj1" fmla="val 234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9" name="Immagine 8">
            <a:extLst>
              <a:ext uri="{FF2B5EF4-FFF2-40B4-BE49-F238E27FC236}">
                <a16:creationId xmlns:a16="http://schemas.microsoft.com/office/drawing/2014/main" id="{6BCA5DD2-ED58-3587-015D-EB71D4FF0E72}"/>
              </a:ext>
            </a:extLst>
          </p:cNvPr>
          <p:cNvPicPr>
            <a:picLocks noChangeAspect="1"/>
          </p:cNvPicPr>
          <p:nvPr/>
        </p:nvPicPr>
        <p:blipFill>
          <a:blip r:embed="rId4"/>
          <a:stretch>
            <a:fillRect/>
          </a:stretch>
        </p:blipFill>
        <p:spPr>
          <a:xfrm>
            <a:off x="3556486" y="1483791"/>
            <a:ext cx="8071843" cy="2082184"/>
          </a:xfrm>
          <a:prstGeom prst="rect">
            <a:avLst/>
          </a:prstGeom>
        </p:spPr>
      </p:pic>
      <p:pic>
        <p:nvPicPr>
          <p:cNvPr id="7" name="Immagine 6" descr="Immagine che contiene LEGO, giocattolo&#10;&#10;Descrizione generata automaticamente">
            <a:extLst>
              <a:ext uri="{FF2B5EF4-FFF2-40B4-BE49-F238E27FC236}">
                <a16:creationId xmlns:a16="http://schemas.microsoft.com/office/drawing/2014/main" id="{C211A3A3-DE7C-58DF-2F3D-E4025FD51223}"/>
              </a:ext>
            </a:extLst>
          </p:cNvPr>
          <p:cNvPicPr>
            <a:picLocks noChangeAspect="1"/>
          </p:cNvPicPr>
          <p:nvPr/>
        </p:nvPicPr>
        <p:blipFill>
          <a:blip r:embed="rId5"/>
          <a:stretch>
            <a:fillRect/>
          </a:stretch>
        </p:blipFill>
        <p:spPr>
          <a:xfrm>
            <a:off x="730024" y="1410803"/>
            <a:ext cx="2520254" cy="1936964"/>
          </a:xfrm>
          <a:prstGeom prst="rect">
            <a:avLst/>
          </a:prstGeom>
        </p:spPr>
      </p:pic>
    </p:spTree>
    <p:extLst>
      <p:ext uri="{BB962C8B-B14F-4D97-AF65-F5344CB8AC3E}">
        <p14:creationId xmlns:p14="http://schemas.microsoft.com/office/powerpoint/2010/main" val="2184084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rnice 1">
            <a:extLst>
              <a:ext uri="{FF2B5EF4-FFF2-40B4-BE49-F238E27FC236}">
                <a16:creationId xmlns:a16="http://schemas.microsoft.com/office/drawing/2014/main" id="{957A3ED8-35E3-AA2B-BB9C-AD51ABED2E7B}"/>
              </a:ext>
            </a:extLst>
          </p:cNvPr>
          <p:cNvSpPr/>
          <p:nvPr/>
        </p:nvSpPr>
        <p:spPr>
          <a:xfrm>
            <a:off x="3770616" y="308225"/>
            <a:ext cx="8024117" cy="6174768"/>
          </a:xfrm>
          <a:prstGeom prst="frame">
            <a:avLst>
              <a:gd name="adj1" fmla="val 234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Rettangolo con angoli arrotondati 3">
            <a:extLst>
              <a:ext uri="{FF2B5EF4-FFF2-40B4-BE49-F238E27FC236}">
                <a16:creationId xmlns:a16="http://schemas.microsoft.com/office/drawing/2014/main" id="{DDCC28A8-DBF9-367C-4BA2-CF74DA0AC97B}"/>
              </a:ext>
            </a:extLst>
          </p:cNvPr>
          <p:cNvSpPr/>
          <p:nvPr/>
        </p:nvSpPr>
        <p:spPr>
          <a:xfrm>
            <a:off x="207827" y="3438553"/>
            <a:ext cx="3482941" cy="2320409"/>
          </a:xfrm>
          <a:prstGeom prst="round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Arial" panose="020B0604020202020204" pitchFamily="34" charset="0"/>
              </a:rPr>
              <a:t>SEZIONE I – TEST PRATICO</a:t>
            </a:r>
          </a:p>
          <a:p>
            <a:pPr algn="ctr"/>
            <a:r>
              <a:rPr lang="it-IT"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diversi gradi di difficoltà</a:t>
            </a:r>
          </a:p>
          <a:p>
            <a:pPr algn="ctr"/>
            <a:r>
              <a:rPr lang="it-IT"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Della crisi</a:t>
            </a:r>
          </a:p>
        </p:txBody>
      </p:sp>
      <p:pic>
        <p:nvPicPr>
          <p:cNvPr id="6" name="Immagine 5" descr="Immagine che contiene testo&#10;&#10;Descrizione generata automaticamente">
            <a:extLst>
              <a:ext uri="{FF2B5EF4-FFF2-40B4-BE49-F238E27FC236}">
                <a16:creationId xmlns:a16="http://schemas.microsoft.com/office/drawing/2014/main" id="{FEF95CB3-6199-56F6-D78B-8D110DB02424}"/>
              </a:ext>
            </a:extLst>
          </p:cNvPr>
          <p:cNvPicPr>
            <a:picLocks noChangeAspect="1"/>
          </p:cNvPicPr>
          <p:nvPr/>
        </p:nvPicPr>
        <p:blipFill>
          <a:blip r:embed="rId2"/>
          <a:stretch>
            <a:fillRect/>
          </a:stretch>
        </p:blipFill>
        <p:spPr>
          <a:xfrm>
            <a:off x="3930312" y="491124"/>
            <a:ext cx="7679486" cy="5772273"/>
          </a:xfrm>
          <a:prstGeom prst="rect">
            <a:avLst/>
          </a:prstGeom>
        </p:spPr>
      </p:pic>
      <p:sp>
        <p:nvSpPr>
          <p:cNvPr id="9" name="Cornice 8">
            <a:extLst>
              <a:ext uri="{FF2B5EF4-FFF2-40B4-BE49-F238E27FC236}">
                <a16:creationId xmlns:a16="http://schemas.microsoft.com/office/drawing/2014/main" id="{8E9EF0EF-F94A-F4DA-BA56-7E1390EF112E}"/>
              </a:ext>
            </a:extLst>
          </p:cNvPr>
          <p:cNvSpPr/>
          <p:nvPr/>
        </p:nvSpPr>
        <p:spPr>
          <a:xfrm>
            <a:off x="0" y="0"/>
            <a:ext cx="12192000" cy="7099443"/>
          </a:xfrm>
          <a:prstGeom prst="frame">
            <a:avLst>
              <a:gd name="adj1" fmla="val 396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0" name="Immagine 9">
            <a:extLst>
              <a:ext uri="{FF2B5EF4-FFF2-40B4-BE49-F238E27FC236}">
                <a16:creationId xmlns:a16="http://schemas.microsoft.com/office/drawing/2014/main" id="{B6248319-0E26-0B77-EF27-0CB6A9EF93A8}"/>
              </a:ext>
            </a:extLst>
          </p:cNvPr>
          <p:cNvPicPr>
            <a:picLocks noChangeAspect="1"/>
          </p:cNvPicPr>
          <p:nvPr/>
        </p:nvPicPr>
        <p:blipFill>
          <a:blip r:embed="rId3"/>
          <a:stretch>
            <a:fillRect/>
          </a:stretch>
        </p:blipFill>
        <p:spPr>
          <a:xfrm>
            <a:off x="287675" y="398840"/>
            <a:ext cx="879646" cy="488062"/>
          </a:xfrm>
          <a:prstGeom prst="rect">
            <a:avLst/>
          </a:prstGeom>
        </p:spPr>
      </p:pic>
      <p:pic>
        <p:nvPicPr>
          <p:cNvPr id="3" name="Immagine 2" descr="Immagine che contiene LEGO, giocattolo&#10;&#10;Descrizione generata automaticamente">
            <a:extLst>
              <a:ext uri="{FF2B5EF4-FFF2-40B4-BE49-F238E27FC236}">
                <a16:creationId xmlns:a16="http://schemas.microsoft.com/office/drawing/2014/main" id="{6AA21430-C39D-0225-7130-F2E0A7BB1249}"/>
              </a:ext>
            </a:extLst>
          </p:cNvPr>
          <p:cNvPicPr>
            <a:picLocks noChangeAspect="1"/>
          </p:cNvPicPr>
          <p:nvPr/>
        </p:nvPicPr>
        <p:blipFill>
          <a:blip r:embed="rId4"/>
          <a:stretch>
            <a:fillRect/>
          </a:stretch>
        </p:blipFill>
        <p:spPr>
          <a:xfrm>
            <a:off x="727498" y="1417002"/>
            <a:ext cx="2520254" cy="1936964"/>
          </a:xfrm>
          <a:prstGeom prst="rect">
            <a:avLst/>
          </a:prstGeom>
        </p:spPr>
      </p:pic>
    </p:spTree>
    <p:extLst>
      <p:ext uri="{BB962C8B-B14F-4D97-AF65-F5344CB8AC3E}">
        <p14:creationId xmlns:p14="http://schemas.microsoft.com/office/powerpoint/2010/main" val="934358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680DCD8-AA9C-1383-BBA6-BBD69DEEAFC9}"/>
              </a:ext>
            </a:extLst>
          </p:cNvPr>
          <p:cNvPicPr>
            <a:picLocks noChangeAspect="1"/>
          </p:cNvPicPr>
          <p:nvPr/>
        </p:nvPicPr>
        <p:blipFill>
          <a:blip r:embed="rId2"/>
          <a:stretch>
            <a:fillRect/>
          </a:stretch>
        </p:blipFill>
        <p:spPr>
          <a:xfrm>
            <a:off x="730024" y="431116"/>
            <a:ext cx="879646" cy="488062"/>
          </a:xfrm>
          <a:prstGeom prst="rect">
            <a:avLst/>
          </a:prstGeom>
        </p:spPr>
      </p:pic>
      <p:sp>
        <p:nvSpPr>
          <p:cNvPr id="4" name="Rettangolo con angoli arrotondati 3">
            <a:extLst>
              <a:ext uri="{FF2B5EF4-FFF2-40B4-BE49-F238E27FC236}">
                <a16:creationId xmlns:a16="http://schemas.microsoft.com/office/drawing/2014/main" id="{DDCC28A8-DBF9-367C-4BA2-CF74DA0AC97B}"/>
              </a:ext>
            </a:extLst>
          </p:cNvPr>
          <p:cNvSpPr/>
          <p:nvPr/>
        </p:nvSpPr>
        <p:spPr>
          <a:xfrm>
            <a:off x="427428" y="3429000"/>
            <a:ext cx="2838237" cy="2244268"/>
          </a:xfrm>
          <a:prstGeom prst="round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Arial" panose="020B0604020202020204" pitchFamily="34" charset="0"/>
              </a:rPr>
              <a:t>SEZIONE I</a:t>
            </a:r>
          </a:p>
          <a:p>
            <a:pPr algn="ctr"/>
            <a:r>
              <a:rPr lang="it-IT"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Times New Roman" panose="02020603050405020304" pitchFamily="18" charset="0"/>
                <a:cs typeface="Arial" panose="020B0604020202020204" pitchFamily="34" charset="0"/>
              </a:rPr>
              <a:t>TEST PRATICO</a:t>
            </a:r>
          </a:p>
          <a:p>
            <a:pPr algn="ctr"/>
            <a:r>
              <a:rPr lang="it-IT"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rPr>
              <a:t>I FLUSSI ATTESI</a:t>
            </a:r>
          </a:p>
        </p:txBody>
      </p:sp>
      <p:sp>
        <p:nvSpPr>
          <p:cNvPr id="5" name="Cornice 4">
            <a:extLst>
              <a:ext uri="{FF2B5EF4-FFF2-40B4-BE49-F238E27FC236}">
                <a16:creationId xmlns:a16="http://schemas.microsoft.com/office/drawing/2014/main" id="{88DD8CBB-A09A-FC05-09C9-16616C804BDE}"/>
              </a:ext>
            </a:extLst>
          </p:cNvPr>
          <p:cNvSpPr/>
          <p:nvPr/>
        </p:nvSpPr>
        <p:spPr>
          <a:xfrm>
            <a:off x="0" y="0"/>
            <a:ext cx="12192000" cy="6858000"/>
          </a:xfrm>
          <a:prstGeom prst="frame">
            <a:avLst>
              <a:gd name="adj1" fmla="val 620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ornice 5">
            <a:extLst>
              <a:ext uri="{FF2B5EF4-FFF2-40B4-BE49-F238E27FC236}">
                <a16:creationId xmlns:a16="http://schemas.microsoft.com/office/drawing/2014/main" id="{E433531E-CE89-C3B3-7249-8C6BEE2C6549}"/>
              </a:ext>
            </a:extLst>
          </p:cNvPr>
          <p:cNvSpPr/>
          <p:nvPr/>
        </p:nvSpPr>
        <p:spPr>
          <a:xfrm>
            <a:off x="3401909" y="431116"/>
            <a:ext cx="8397610" cy="6044840"/>
          </a:xfrm>
          <a:prstGeom prst="frame">
            <a:avLst>
              <a:gd name="adj1" fmla="val 234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9" name="Immagine 8" descr="Immagine che contiene testo&#10;&#10;Descrizione generata automaticamente">
            <a:extLst>
              <a:ext uri="{FF2B5EF4-FFF2-40B4-BE49-F238E27FC236}">
                <a16:creationId xmlns:a16="http://schemas.microsoft.com/office/drawing/2014/main" id="{2AC03712-591E-C4F7-FA92-A91FEDA1ED69}"/>
              </a:ext>
            </a:extLst>
          </p:cNvPr>
          <p:cNvPicPr>
            <a:picLocks noChangeAspect="1"/>
          </p:cNvPicPr>
          <p:nvPr/>
        </p:nvPicPr>
        <p:blipFill>
          <a:blip r:embed="rId3"/>
          <a:stretch>
            <a:fillRect/>
          </a:stretch>
        </p:blipFill>
        <p:spPr>
          <a:xfrm>
            <a:off x="3820915" y="2111909"/>
            <a:ext cx="7667417" cy="2542283"/>
          </a:xfrm>
          <a:prstGeom prst="rect">
            <a:avLst/>
          </a:prstGeom>
        </p:spPr>
      </p:pic>
      <p:sp>
        <p:nvSpPr>
          <p:cNvPr id="10" name="Cornice 9">
            <a:extLst>
              <a:ext uri="{FF2B5EF4-FFF2-40B4-BE49-F238E27FC236}">
                <a16:creationId xmlns:a16="http://schemas.microsoft.com/office/drawing/2014/main" id="{EE0A1F65-6420-3EA9-94D0-2263E1CB0C3C}"/>
              </a:ext>
            </a:extLst>
          </p:cNvPr>
          <p:cNvSpPr/>
          <p:nvPr/>
        </p:nvSpPr>
        <p:spPr>
          <a:xfrm>
            <a:off x="3684669" y="1883022"/>
            <a:ext cx="7939907" cy="3000055"/>
          </a:xfrm>
          <a:prstGeom prst="frame">
            <a:avLst>
              <a:gd name="adj1" fmla="val 234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descr="Immagine che contiene LEGO, giocattolo&#10;&#10;Descrizione generata automaticamente">
            <a:extLst>
              <a:ext uri="{FF2B5EF4-FFF2-40B4-BE49-F238E27FC236}">
                <a16:creationId xmlns:a16="http://schemas.microsoft.com/office/drawing/2014/main" id="{9CA1E7C0-7BF7-B07F-6B0A-59D472F38693}"/>
              </a:ext>
            </a:extLst>
          </p:cNvPr>
          <p:cNvPicPr>
            <a:picLocks noChangeAspect="1"/>
          </p:cNvPicPr>
          <p:nvPr/>
        </p:nvPicPr>
        <p:blipFill>
          <a:blip r:embed="rId4"/>
          <a:stretch>
            <a:fillRect/>
          </a:stretch>
        </p:blipFill>
        <p:spPr>
          <a:xfrm>
            <a:off x="586419" y="1350294"/>
            <a:ext cx="2520254" cy="1936964"/>
          </a:xfrm>
          <a:prstGeom prst="rect">
            <a:avLst/>
          </a:prstGeom>
        </p:spPr>
      </p:pic>
    </p:spTree>
    <p:extLst>
      <p:ext uri="{BB962C8B-B14F-4D97-AF65-F5344CB8AC3E}">
        <p14:creationId xmlns:p14="http://schemas.microsoft.com/office/powerpoint/2010/main" val="702242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B5741111-A04D-977B-8066-A6B6DE0ACC12}"/>
              </a:ext>
            </a:extLst>
          </p:cNvPr>
          <p:cNvSpPr txBox="1"/>
          <p:nvPr/>
        </p:nvSpPr>
        <p:spPr>
          <a:xfrm>
            <a:off x="1135202" y="488488"/>
            <a:ext cx="4645424" cy="1369606"/>
          </a:xfrm>
          <a:prstGeom prst="rect">
            <a:avLst/>
          </a:prstGeom>
          <a:noFill/>
        </p:spPr>
        <p:txBody>
          <a:bodyPr wrap="square">
            <a:spAutoFit/>
          </a:bodyPr>
          <a:lstStyle/>
          <a:p>
            <a:pPr marL="90170"/>
            <a:r>
              <a:rPr lang="it-IT" sz="2400" spc="80" dirty="0">
                <a:solidFill>
                  <a:srgbClr val="365F91"/>
                </a:solidFill>
                <a:effectLst/>
                <a:latin typeface="Arial Rounded MT Bold" panose="020F0704030504030204" pitchFamily="34" charset="77"/>
                <a:ea typeface="Times New Roman" panose="02020603050405020304" pitchFamily="18" charset="0"/>
              </a:rPr>
              <a:t>Stefano </a:t>
            </a:r>
            <a:r>
              <a:rPr lang="it-IT" sz="2400" spc="80" dirty="0" err="1">
                <a:solidFill>
                  <a:srgbClr val="365F91"/>
                </a:solidFill>
                <a:effectLst/>
                <a:latin typeface="Arial Rounded MT Bold" panose="020F0704030504030204" pitchFamily="34" charset="77"/>
                <a:ea typeface="Times New Roman" panose="02020603050405020304" pitchFamily="18" charset="0"/>
              </a:rPr>
              <a:t>Tonelato</a:t>
            </a:r>
            <a:endParaRPr lang="it-IT" dirty="0">
              <a:effectLst/>
              <a:latin typeface="Times New Roman" panose="02020603050405020304" pitchFamily="18" charset="0"/>
              <a:ea typeface="Times New Roman" panose="02020603050405020304" pitchFamily="18" charset="0"/>
            </a:endParaRPr>
          </a:p>
          <a:p>
            <a:pPr marL="90170" marR="359410" algn="just">
              <a:spcAft>
                <a:spcPts val="0"/>
              </a:spcAft>
            </a:pPr>
            <a:r>
              <a:rPr lang="it-IT" sz="900" dirty="0">
                <a:solidFill>
                  <a:srgbClr val="595959"/>
                </a:solidFill>
                <a:effectLst/>
                <a:latin typeface="Arial Rounded MT Bold" panose="020F0704030504030204" pitchFamily="34" charset="77"/>
                <a:ea typeface="Times New Roman" panose="02020603050405020304" pitchFamily="18" charset="0"/>
              </a:rPr>
              <a:t>Dottore Commercialista - Revisore legale</a:t>
            </a:r>
            <a:endParaRPr lang="it-IT" sz="2800" dirty="0">
              <a:effectLst/>
              <a:latin typeface="Times New Roman" panose="02020603050405020304" pitchFamily="18" charset="0"/>
              <a:ea typeface="Times New Roman" panose="02020603050405020304" pitchFamily="18" charset="0"/>
            </a:endParaRPr>
          </a:p>
          <a:p>
            <a:pPr marL="90170" marR="359410" algn="just">
              <a:spcAft>
                <a:spcPts val="0"/>
              </a:spcAft>
            </a:pPr>
            <a:r>
              <a:rPr lang="it-IT" sz="1000" dirty="0">
                <a:solidFill>
                  <a:srgbClr val="0070C0"/>
                </a:solidFill>
                <a:effectLst/>
                <a:latin typeface="Corbel" panose="020B0503020204020204" pitchFamily="34" charset="0"/>
                <a:ea typeface="Times New Roman" panose="02020603050405020304" pitchFamily="18" charset="0"/>
              </a:rPr>
              <a:t>E mail: </a:t>
            </a:r>
            <a:r>
              <a:rPr lang="it-IT" sz="1000" u="sng" dirty="0">
                <a:solidFill>
                  <a:srgbClr val="0070C0"/>
                </a:solidFill>
                <a:effectLst/>
                <a:latin typeface="Corbel" panose="020B050302020402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stefano.tonelato@studiotonelato.it</a:t>
            </a:r>
            <a:endParaRPr lang="it-IT" sz="3200" dirty="0">
              <a:solidFill>
                <a:srgbClr val="0070C0"/>
              </a:solidFill>
              <a:effectLst/>
              <a:latin typeface="Corbel" panose="020B0503020204020204" pitchFamily="34" charset="0"/>
              <a:ea typeface="Times New Roman" panose="02020603050405020304" pitchFamily="18" charset="0"/>
            </a:endParaRPr>
          </a:p>
          <a:p>
            <a:pPr marL="90170" marR="1079500" algn="just">
              <a:spcAft>
                <a:spcPts val="0"/>
              </a:spcAft>
            </a:pPr>
            <a:r>
              <a:rPr lang="it-IT" sz="1000" dirty="0">
                <a:solidFill>
                  <a:srgbClr val="0070C0"/>
                </a:solidFill>
                <a:effectLst/>
                <a:latin typeface="Corbel" panose="020B0503020204020204" pitchFamily="34" charset="0"/>
                <a:ea typeface="Times New Roman" panose="02020603050405020304" pitchFamily="18" charset="0"/>
              </a:rPr>
              <a:t>PEC: </a:t>
            </a:r>
            <a:r>
              <a:rPr lang="it-IT" sz="1000" u="sng" dirty="0">
                <a:solidFill>
                  <a:srgbClr val="0070C0"/>
                </a:solidFill>
                <a:effectLst/>
                <a:latin typeface="Corbel" panose="020B0503020204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stefanotonelato@odcecverona.it</a:t>
            </a:r>
            <a:endParaRPr lang="it-IT" sz="3200" dirty="0">
              <a:solidFill>
                <a:srgbClr val="0070C0"/>
              </a:solidFill>
              <a:effectLst/>
              <a:latin typeface="Corbel" panose="020B0503020204020204" pitchFamily="34" charset="0"/>
              <a:ea typeface="Times New Roman" panose="02020603050405020304" pitchFamily="18" charset="0"/>
            </a:endParaRPr>
          </a:p>
          <a:p>
            <a:pPr marL="90170" marR="1079500" algn="just">
              <a:spcAft>
                <a:spcPts val="0"/>
              </a:spcAft>
            </a:pPr>
            <a:r>
              <a:rPr lang="it-IT" sz="1000" dirty="0">
                <a:solidFill>
                  <a:srgbClr val="0070C0"/>
                </a:solidFill>
                <a:effectLst/>
                <a:latin typeface="Corbel" panose="020B0503020204020204" pitchFamily="34" charset="0"/>
                <a:ea typeface="Times New Roman" panose="02020603050405020304" pitchFamily="18" charset="0"/>
              </a:rPr>
              <a:t>Sito internet: </a:t>
            </a:r>
            <a:r>
              <a:rPr lang="it-IT" sz="1000" u="sng" dirty="0">
                <a:solidFill>
                  <a:srgbClr val="0070C0"/>
                </a:solidFill>
                <a:effectLst/>
                <a:latin typeface="Corbel" panose="020B050302020402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www.studiotonelato.it</a:t>
            </a:r>
            <a:endParaRPr lang="it-IT" sz="3200" dirty="0">
              <a:solidFill>
                <a:srgbClr val="0070C0"/>
              </a:solidFill>
              <a:effectLst/>
              <a:latin typeface="Corbel" panose="020B0503020204020204" pitchFamily="34" charset="0"/>
              <a:ea typeface="Times New Roman" panose="02020603050405020304" pitchFamily="18" charset="0"/>
            </a:endParaRPr>
          </a:p>
          <a:p>
            <a:pPr marL="90170" marR="1079500" algn="just">
              <a:spcAft>
                <a:spcPts val="0"/>
              </a:spcAft>
            </a:pPr>
            <a:r>
              <a:rPr lang="it-IT" sz="1000" dirty="0">
                <a:solidFill>
                  <a:srgbClr val="0070C0"/>
                </a:solidFill>
                <a:effectLst/>
                <a:latin typeface="Corbel" panose="020B0503020204020204" pitchFamily="34" charset="0"/>
                <a:ea typeface="Times New Roman" panose="02020603050405020304" pitchFamily="18" charset="0"/>
              </a:rPr>
              <a:t> </a:t>
            </a:r>
            <a:endParaRPr lang="it-IT" sz="3200" dirty="0">
              <a:solidFill>
                <a:srgbClr val="0070C0"/>
              </a:solidFill>
              <a:effectLst/>
              <a:latin typeface="Corbel" panose="020B0503020204020204" pitchFamily="34" charset="0"/>
              <a:ea typeface="Times New Roman" panose="02020603050405020304" pitchFamily="18" charset="0"/>
            </a:endParaRPr>
          </a:p>
          <a:p>
            <a:pPr marL="90170" marR="359410" algn="just">
              <a:spcAft>
                <a:spcPts val="0"/>
              </a:spcAft>
            </a:pPr>
            <a:r>
              <a:rPr lang="it-IT" sz="1000" dirty="0">
                <a:solidFill>
                  <a:srgbClr val="0070C0"/>
                </a:solidFill>
                <a:effectLst/>
                <a:latin typeface="Corbel" panose="020B0503020204020204" pitchFamily="34" charset="0"/>
                <a:ea typeface="Times New Roman" panose="02020603050405020304" pitchFamily="18" charset="0"/>
              </a:rPr>
              <a:t>Lungadige Catena, 13 – 37138 – Verona Tel. 045-8343408 – fax. 045- 8303353</a:t>
            </a:r>
            <a:endParaRPr lang="it-IT" dirty="0">
              <a:solidFill>
                <a:srgbClr val="0070C0"/>
              </a:solidFill>
              <a:effectLst/>
              <a:latin typeface="Corbel" panose="020B0503020204020204" pitchFamily="34" charset="0"/>
              <a:ea typeface="Times New Roman" panose="02020603050405020304" pitchFamily="18" charset="0"/>
            </a:endParaRPr>
          </a:p>
        </p:txBody>
      </p:sp>
      <p:pic>
        <p:nvPicPr>
          <p:cNvPr id="11" name="Immagine 10">
            <a:extLst>
              <a:ext uri="{FF2B5EF4-FFF2-40B4-BE49-F238E27FC236}">
                <a16:creationId xmlns:a16="http://schemas.microsoft.com/office/drawing/2014/main" id="{61E53555-E432-C2AC-6262-95A9CFB9B9B8}"/>
              </a:ext>
            </a:extLst>
          </p:cNvPr>
          <p:cNvPicPr>
            <a:picLocks noChangeAspect="1"/>
          </p:cNvPicPr>
          <p:nvPr/>
        </p:nvPicPr>
        <p:blipFill>
          <a:blip r:embed="rId5"/>
          <a:stretch>
            <a:fillRect/>
          </a:stretch>
        </p:blipFill>
        <p:spPr>
          <a:xfrm>
            <a:off x="269368" y="542239"/>
            <a:ext cx="1003122" cy="598192"/>
          </a:xfrm>
          <a:prstGeom prst="rect">
            <a:avLst/>
          </a:prstGeom>
        </p:spPr>
      </p:pic>
      <p:pic>
        <p:nvPicPr>
          <p:cNvPr id="4" name="Immagine 3">
            <a:extLst>
              <a:ext uri="{FF2B5EF4-FFF2-40B4-BE49-F238E27FC236}">
                <a16:creationId xmlns:a16="http://schemas.microsoft.com/office/drawing/2014/main" id="{296C3D5C-CE28-C87D-4527-544C8FADCE2D}"/>
              </a:ext>
            </a:extLst>
          </p:cNvPr>
          <p:cNvPicPr>
            <a:picLocks noChangeAspect="1"/>
          </p:cNvPicPr>
          <p:nvPr/>
        </p:nvPicPr>
        <p:blipFill>
          <a:blip r:embed="rId6"/>
          <a:stretch>
            <a:fillRect/>
          </a:stretch>
        </p:blipFill>
        <p:spPr>
          <a:xfrm>
            <a:off x="3457914" y="1439886"/>
            <a:ext cx="5993947" cy="4475481"/>
          </a:xfrm>
          <a:prstGeom prst="rect">
            <a:avLst/>
          </a:prstGeom>
        </p:spPr>
      </p:pic>
      <p:pic>
        <p:nvPicPr>
          <p:cNvPr id="14" name="Immagine 13" descr="Immagine che contiene clipart&#10;&#10;Descrizione generata automaticamente">
            <a:extLst>
              <a:ext uri="{FF2B5EF4-FFF2-40B4-BE49-F238E27FC236}">
                <a16:creationId xmlns:a16="http://schemas.microsoft.com/office/drawing/2014/main" id="{65C74339-D844-4AA8-00C9-7DA06D77EC55}"/>
              </a:ext>
            </a:extLst>
          </p:cNvPr>
          <p:cNvPicPr>
            <a:picLocks noChangeAspect="1"/>
          </p:cNvPicPr>
          <p:nvPr/>
        </p:nvPicPr>
        <p:blipFill>
          <a:blip r:embed="rId7"/>
          <a:stretch>
            <a:fillRect/>
          </a:stretch>
        </p:blipFill>
        <p:spPr>
          <a:xfrm>
            <a:off x="8897219" y="4133984"/>
            <a:ext cx="2363258" cy="1338845"/>
          </a:xfrm>
          <a:prstGeom prst="rect">
            <a:avLst/>
          </a:prstGeom>
        </p:spPr>
      </p:pic>
      <p:pic>
        <p:nvPicPr>
          <p:cNvPr id="16" name="Immagine 15" descr="Immagine che contiene clipart&#10;&#10;Descrizione generata automaticamente">
            <a:extLst>
              <a:ext uri="{FF2B5EF4-FFF2-40B4-BE49-F238E27FC236}">
                <a16:creationId xmlns:a16="http://schemas.microsoft.com/office/drawing/2014/main" id="{5C84123D-5CE4-DC01-0DB3-CFAA489915A2}"/>
              </a:ext>
            </a:extLst>
          </p:cNvPr>
          <p:cNvPicPr>
            <a:picLocks noChangeAspect="1"/>
          </p:cNvPicPr>
          <p:nvPr/>
        </p:nvPicPr>
        <p:blipFill>
          <a:blip r:embed="rId8"/>
          <a:stretch>
            <a:fillRect/>
          </a:stretch>
        </p:blipFill>
        <p:spPr>
          <a:xfrm>
            <a:off x="1488080" y="3906120"/>
            <a:ext cx="2363258" cy="1539370"/>
          </a:xfrm>
          <a:prstGeom prst="rect">
            <a:avLst/>
          </a:prstGeom>
        </p:spPr>
      </p:pic>
      <p:sp>
        <p:nvSpPr>
          <p:cNvPr id="7" name="CasellaDiTesto 6">
            <a:extLst>
              <a:ext uri="{FF2B5EF4-FFF2-40B4-BE49-F238E27FC236}">
                <a16:creationId xmlns:a16="http://schemas.microsoft.com/office/drawing/2014/main" id="{AD05EAFC-E3AE-D7CF-56AD-D806CDA99E4E}"/>
              </a:ext>
            </a:extLst>
          </p:cNvPr>
          <p:cNvSpPr txBox="1"/>
          <p:nvPr/>
        </p:nvSpPr>
        <p:spPr>
          <a:xfrm>
            <a:off x="1488080" y="5497159"/>
            <a:ext cx="9772395" cy="1331134"/>
          </a:xfrm>
          <a:prstGeom prst="rect">
            <a:avLst/>
          </a:prstGeom>
          <a:solidFill>
            <a:srgbClr val="FF0000"/>
          </a:solidFill>
        </p:spPr>
        <p:txBody>
          <a:bodyPr wrap="square" rtlCol="0">
            <a:spAutoFit/>
          </a:bodyPr>
          <a:lstStyle/>
          <a:p>
            <a:pPr algn="ctr"/>
            <a:endParaRPr lang="it-IT" sz="1000" dirty="0">
              <a:solidFill>
                <a:schemeClr val="bg1"/>
              </a:solidFill>
              <a:latin typeface="Arial Rounded MT Bold" panose="020F0704030504030204" pitchFamily="34" charset="77"/>
            </a:endParaRPr>
          </a:p>
          <a:p>
            <a:pPr algn="ctr"/>
            <a:r>
              <a:rPr lang="it-IT" sz="2000" b="1" dirty="0"/>
              <a:t>I nuovi segnali previsti dall’art. 3, c. 3 e 4</a:t>
            </a:r>
          </a:p>
          <a:p>
            <a:pPr algn="ctr"/>
            <a:r>
              <a:rPr lang="it-IT" sz="2000" b="1" dirty="0" err="1"/>
              <a:t>D.Lgs.</a:t>
            </a:r>
            <a:r>
              <a:rPr lang="it-IT" sz="2000" b="1" dirty="0"/>
              <a:t> 12 gennaio 2019 n. 14 </a:t>
            </a:r>
          </a:p>
          <a:p>
            <a:pPr algn="ctr"/>
            <a:r>
              <a:rPr lang="it-IT" sz="2000" b="1" dirty="0"/>
              <a:t>spunti operativi</a:t>
            </a:r>
          </a:p>
          <a:p>
            <a:pPr algn="ctr"/>
            <a:endParaRPr lang="it-IT" sz="1050" dirty="0">
              <a:solidFill>
                <a:schemeClr val="bg1"/>
              </a:solidFill>
              <a:latin typeface="Arial Rounded MT Bold" panose="020F0704030504030204" pitchFamily="34" charset="77"/>
            </a:endParaRPr>
          </a:p>
        </p:txBody>
      </p:sp>
    </p:spTree>
    <p:extLst>
      <p:ext uri="{BB962C8B-B14F-4D97-AF65-F5344CB8AC3E}">
        <p14:creationId xmlns:p14="http://schemas.microsoft.com/office/powerpoint/2010/main" val="4224727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680DCD8-AA9C-1383-BBA6-BBD69DEEAFC9}"/>
              </a:ext>
            </a:extLst>
          </p:cNvPr>
          <p:cNvPicPr>
            <a:picLocks noChangeAspect="1"/>
          </p:cNvPicPr>
          <p:nvPr/>
        </p:nvPicPr>
        <p:blipFill>
          <a:blip r:embed="rId2"/>
          <a:stretch>
            <a:fillRect/>
          </a:stretch>
        </p:blipFill>
        <p:spPr>
          <a:xfrm>
            <a:off x="730024" y="431116"/>
            <a:ext cx="879646" cy="488062"/>
          </a:xfrm>
          <a:prstGeom prst="rect">
            <a:avLst/>
          </a:prstGeom>
        </p:spPr>
      </p:pic>
      <p:sp>
        <p:nvSpPr>
          <p:cNvPr id="4" name="Rettangolo con angoli arrotondati 3">
            <a:extLst>
              <a:ext uri="{FF2B5EF4-FFF2-40B4-BE49-F238E27FC236}">
                <a16:creationId xmlns:a16="http://schemas.microsoft.com/office/drawing/2014/main" id="{DDCC28A8-DBF9-367C-4BA2-CF74DA0AC97B}"/>
              </a:ext>
            </a:extLst>
          </p:cNvPr>
          <p:cNvSpPr/>
          <p:nvPr/>
        </p:nvSpPr>
        <p:spPr>
          <a:xfrm>
            <a:off x="563671" y="3251684"/>
            <a:ext cx="2838237" cy="2881266"/>
          </a:xfrm>
          <a:prstGeom prst="roundRect">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800" dirty="0">
                <a:effectLst/>
                <a:latin typeface="Calibri" panose="020F0502020204030204" pitchFamily="34" charset="0"/>
                <a:ea typeface="Calibri" panose="020F0502020204030204" pitchFamily="34" charset="0"/>
                <a:cs typeface="Times New Roman" panose="02020603050405020304" pitchFamily="18" charset="0"/>
              </a:rPr>
              <a:t>SEZIONE II </a:t>
            </a:r>
            <a:r>
              <a:rPr lang="it-IT" sz="1800" b="0" i="0" u="none" strike="noStrike" spc="0" dirty="0">
                <a:solidFill>
                  <a:srgbClr val="C00000"/>
                </a:solidFill>
                <a:effectLst/>
                <a:latin typeface="Default Metrics Font"/>
                <a:ea typeface="Default Metrics Font"/>
                <a:cs typeface="Calibri" panose="020F0502020204030204" pitchFamily="34" charset="0"/>
              </a:rPr>
              <a:t>- </a:t>
            </a:r>
            <a:r>
              <a:rPr lang="it-IT" sz="1800" b="0" i="1" u="none" strike="noStrike" spc="0" dirty="0">
                <a:solidFill>
                  <a:srgbClr val="C00000"/>
                </a:solidFill>
                <a:effectLst/>
                <a:latin typeface="Default Metrics Font"/>
                <a:ea typeface="Default Metrics Font"/>
                <a:cs typeface="Calibri" panose="020F0502020204030204" pitchFamily="34" charset="0"/>
              </a:rPr>
              <a:t>CHECK-LIST</a:t>
            </a:r>
            <a:r>
              <a:rPr lang="it-IT" sz="1800" b="0" i="0" u="none" strike="noStrike" spc="0" dirty="0">
                <a:solidFill>
                  <a:srgbClr val="C00000"/>
                </a:solidFill>
                <a:effectLst/>
                <a:latin typeface="Default Metrics Font"/>
                <a:ea typeface="Default Metrics Font"/>
                <a:cs typeface="Calibri" panose="020F0502020204030204" pitchFamily="34" charset="0"/>
              </a:rPr>
              <a:t> </a:t>
            </a:r>
            <a:r>
              <a:rPr lang="it-IT" sz="1800" dirty="0">
                <a:effectLst/>
                <a:latin typeface="Calibri" panose="020F0502020204030204" pitchFamily="34" charset="0"/>
                <a:ea typeface="Calibri" panose="020F0502020204030204" pitchFamily="34" charset="0"/>
                <a:cs typeface="Times New Roman" panose="02020603050405020304" pitchFamily="18" charset="0"/>
              </a:rPr>
              <a:t>(LISTA DI CONTROLLO) PARTICOLAREGGIATA PER LA REDAZIONE DEL PIANO DI RISANAMENTO E PER LA ANALISI DELLA SUA COERENZA</a:t>
            </a:r>
            <a:r>
              <a:rPr lang="it-IT" dirty="0">
                <a:effectLst/>
              </a:rPr>
              <a:t> </a:t>
            </a:r>
            <a:endParaRPr lang="it-IT" sz="2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5" name="Cornice 4">
            <a:extLst>
              <a:ext uri="{FF2B5EF4-FFF2-40B4-BE49-F238E27FC236}">
                <a16:creationId xmlns:a16="http://schemas.microsoft.com/office/drawing/2014/main" id="{88DD8CBB-A09A-FC05-09C9-16616C804BDE}"/>
              </a:ext>
            </a:extLst>
          </p:cNvPr>
          <p:cNvSpPr/>
          <p:nvPr/>
        </p:nvSpPr>
        <p:spPr>
          <a:xfrm>
            <a:off x="0" y="-4847"/>
            <a:ext cx="12192000" cy="6858000"/>
          </a:xfrm>
          <a:prstGeom prst="frame">
            <a:avLst>
              <a:gd name="adj1" fmla="val 620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ornice 5">
            <a:extLst>
              <a:ext uri="{FF2B5EF4-FFF2-40B4-BE49-F238E27FC236}">
                <a16:creationId xmlns:a16="http://schemas.microsoft.com/office/drawing/2014/main" id="{E433531E-CE89-C3B3-7249-8C6BEE2C6549}"/>
              </a:ext>
            </a:extLst>
          </p:cNvPr>
          <p:cNvSpPr/>
          <p:nvPr/>
        </p:nvSpPr>
        <p:spPr>
          <a:xfrm>
            <a:off x="3401909" y="431116"/>
            <a:ext cx="8397610" cy="6044840"/>
          </a:xfrm>
          <a:prstGeom prst="frame">
            <a:avLst>
              <a:gd name="adj1" fmla="val 234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 name="Cornice 9">
            <a:extLst>
              <a:ext uri="{FF2B5EF4-FFF2-40B4-BE49-F238E27FC236}">
                <a16:creationId xmlns:a16="http://schemas.microsoft.com/office/drawing/2014/main" id="{EE0A1F65-6420-3EA9-94D0-2263E1CB0C3C}"/>
              </a:ext>
            </a:extLst>
          </p:cNvPr>
          <p:cNvSpPr/>
          <p:nvPr/>
        </p:nvSpPr>
        <p:spPr>
          <a:xfrm>
            <a:off x="3630760" y="675147"/>
            <a:ext cx="7939907" cy="5633186"/>
          </a:xfrm>
          <a:prstGeom prst="frame">
            <a:avLst>
              <a:gd name="adj1" fmla="val 2346"/>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7" name="CasellaDiTesto 6">
            <a:extLst>
              <a:ext uri="{FF2B5EF4-FFF2-40B4-BE49-F238E27FC236}">
                <a16:creationId xmlns:a16="http://schemas.microsoft.com/office/drawing/2014/main" id="{E073920F-49C2-8D2D-4FF3-D7A3EEC86042}"/>
              </a:ext>
            </a:extLst>
          </p:cNvPr>
          <p:cNvSpPr txBox="1"/>
          <p:nvPr/>
        </p:nvSpPr>
        <p:spPr>
          <a:xfrm>
            <a:off x="3965579" y="1181887"/>
            <a:ext cx="7397639" cy="4416594"/>
          </a:xfrm>
          <a:prstGeom prst="rect">
            <a:avLst/>
          </a:prstGeom>
          <a:noFill/>
        </p:spPr>
        <p:txBody>
          <a:bodyPr wrap="square">
            <a:spAutoFit/>
          </a:bodyPr>
          <a:lstStyle/>
          <a:p>
            <a:pPr indent="-9525" algn="just">
              <a:spcBef>
                <a:spcPts val="600"/>
              </a:spcBef>
            </a:pPr>
            <a:r>
              <a:rPr lang="it-IT" dirty="0">
                <a:effectLst/>
                <a:latin typeface="Calibri" panose="020F0502020204030204" pitchFamily="34" charset="0"/>
                <a:ea typeface="Default Metrics Font"/>
                <a:cs typeface="Calibri" panose="020F0502020204030204" pitchFamily="34" charset="0"/>
              </a:rPr>
              <a:t>E’ una </a:t>
            </a:r>
            <a:r>
              <a:rPr lang="it-IT" b="1" i="1" dirty="0">
                <a:effectLst/>
                <a:latin typeface="Calibri" panose="020F0502020204030204" pitchFamily="34" charset="0"/>
                <a:ea typeface="Default Metrics Font"/>
                <a:cs typeface="Calibri" panose="020F0502020204030204" pitchFamily="34" charset="0"/>
              </a:rPr>
              <a:t>check list </a:t>
            </a:r>
            <a:r>
              <a:rPr lang="it-IT" dirty="0">
                <a:effectLst/>
                <a:latin typeface="Calibri" panose="020F0502020204030204" pitchFamily="34" charset="0"/>
                <a:ea typeface="Default Metrics Font"/>
                <a:cs typeface="Calibri" panose="020F0502020204030204" pitchFamily="34" charset="0"/>
              </a:rPr>
              <a:t>che fornisce istruzioni operative per la redazione di un piano.</a:t>
            </a:r>
          </a:p>
          <a:p>
            <a:pPr indent="-9525" algn="just">
              <a:spcBef>
                <a:spcPts val="600"/>
              </a:spcBef>
            </a:pPr>
            <a:r>
              <a:rPr lang="it-IT" dirty="0">
                <a:latin typeface="Calibri" panose="020F0502020204030204" pitchFamily="34" charset="0"/>
                <a:ea typeface="Default Metrics Font"/>
                <a:cs typeface="Calibri" panose="020F0502020204030204" pitchFamily="34" charset="0"/>
              </a:rPr>
              <a:t>E’ predisposta nella forma di domande a cui va data risposta</a:t>
            </a:r>
          </a:p>
          <a:p>
            <a:pPr indent="-9525" algn="just">
              <a:spcBef>
                <a:spcPts val="600"/>
              </a:spcBef>
            </a:pPr>
            <a:r>
              <a:rPr lang="it-IT" dirty="0">
                <a:effectLst/>
                <a:latin typeface="Calibri" panose="020F0502020204030204" pitchFamily="34" charset="0"/>
                <a:ea typeface="Default Metrics Font"/>
                <a:cs typeface="Calibri" panose="020F0502020204030204" pitchFamily="34" charset="0"/>
              </a:rPr>
              <a:t>Consente di predisporre un piano affidabile ed un controllo della coerenza</a:t>
            </a:r>
          </a:p>
          <a:p>
            <a:pPr indent="-9525" algn="just">
              <a:spcBef>
                <a:spcPts val="600"/>
              </a:spcBef>
            </a:pPr>
            <a:endParaRPr lang="it-IT" dirty="0">
              <a:latin typeface="Calibri" panose="020F0502020204030204" pitchFamily="34" charset="0"/>
              <a:ea typeface="Default Metrics Font"/>
              <a:cs typeface="Calibri" panose="020F0502020204030204" pitchFamily="34" charset="0"/>
            </a:endParaRPr>
          </a:p>
          <a:p>
            <a:pPr marL="276225" indent="-285750" algn="just">
              <a:spcBef>
                <a:spcPts val="600"/>
              </a:spcBef>
              <a:buFont typeface="Arial" panose="020B0604020202020204" pitchFamily="34" charset="0"/>
              <a:buChar char="•"/>
            </a:pPr>
            <a:r>
              <a:rPr lang="it-IT" b="1" dirty="0">
                <a:latin typeface="Calibri" panose="020F0502020204030204" pitchFamily="34" charset="0"/>
                <a:ea typeface="Default Metrics Font"/>
                <a:cs typeface="Calibri" panose="020F0502020204030204" pitchFamily="34" charset="0"/>
              </a:rPr>
              <a:t>Par. 1) il requisito organizzativo </a:t>
            </a:r>
            <a:r>
              <a:rPr lang="it-IT" dirty="0">
                <a:latin typeface="Calibri" panose="020F0502020204030204" pitchFamily="34" charset="0"/>
                <a:ea typeface="Default Metrics Font"/>
                <a:cs typeface="Calibri" panose="020F0502020204030204" pitchFamily="34" charset="0"/>
              </a:rPr>
              <a:t>dell’impresa</a:t>
            </a:r>
          </a:p>
          <a:p>
            <a:pPr marL="276225" indent="-285750" algn="just">
              <a:spcBef>
                <a:spcPts val="600"/>
              </a:spcBef>
              <a:buFont typeface="Arial" panose="020B0604020202020204" pitchFamily="34" charset="0"/>
              <a:buChar char="•"/>
            </a:pPr>
            <a:r>
              <a:rPr lang="it-IT" b="1" dirty="0">
                <a:latin typeface="Calibri" panose="020F0502020204030204" pitchFamily="34" charset="0"/>
                <a:ea typeface="Default Metrics Font"/>
                <a:cs typeface="Calibri" panose="020F0502020204030204" pitchFamily="34" charset="0"/>
              </a:rPr>
              <a:t>Par. 2) </a:t>
            </a:r>
            <a:r>
              <a:rPr lang="it-IT" dirty="0">
                <a:latin typeface="Calibri" panose="020F0502020204030204" pitchFamily="34" charset="0"/>
                <a:ea typeface="Default Metrics Font"/>
                <a:cs typeface="Calibri" panose="020F0502020204030204" pitchFamily="34" charset="0"/>
              </a:rPr>
              <a:t>esame della </a:t>
            </a:r>
            <a:r>
              <a:rPr lang="it-IT" b="1" dirty="0">
                <a:latin typeface="Calibri" panose="020F0502020204030204" pitchFamily="34" charset="0"/>
                <a:ea typeface="Default Metrics Font"/>
                <a:cs typeface="Calibri" panose="020F0502020204030204" pitchFamily="34" charset="0"/>
              </a:rPr>
              <a:t>situazione economico patrimoniale </a:t>
            </a:r>
            <a:r>
              <a:rPr lang="it-IT" dirty="0">
                <a:latin typeface="Calibri" panose="020F0502020204030204" pitchFamily="34" charset="0"/>
                <a:ea typeface="Default Metrics Font"/>
                <a:cs typeface="Calibri" panose="020F0502020204030204" pitchFamily="34" charset="0"/>
              </a:rPr>
              <a:t>aggiornata</a:t>
            </a:r>
          </a:p>
          <a:p>
            <a:pPr marL="276225" indent="-285750" algn="just">
              <a:spcBef>
                <a:spcPts val="600"/>
              </a:spcBef>
              <a:buFont typeface="Arial" panose="020B0604020202020204" pitchFamily="34" charset="0"/>
              <a:buChar char="•"/>
            </a:pPr>
            <a:r>
              <a:rPr lang="it-IT" b="1" dirty="0">
                <a:latin typeface="Calibri" panose="020F0502020204030204" pitchFamily="34" charset="0"/>
                <a:ea typeface="Default Metrics Font"/>
                <a:cs typeface="Calibri" panose="020F0502020204030204" pitchFamily="34" charset="0"/>
              </a:rPr>
              <a:t>Par. 3) </a:t>
            </a:r>
            <a:r>
              <a:rPr lang="it-IT" dirty="0">
                <a:latin typeface="Calibri" panose="020F0502020204030204" pitchFamily="34" charset="0"/>
                <a:ea typeface="Default Metrics Font"/>
                <a:cs typeface="Calibri" panose="020F0502020204030204" pitchFamily="34" charset="0"/>
              </a:rPr>
              <a:t>esame </a:t>
            </a:r>
            <a:r>
              <a:rPr lang="it-IT" dirty="0">
                <a:effectLst/>
                <a:latin typeface="Calibri" panose="020F0502020204030204" pitchFamily="34" charset="0"/>
                <a:ea typeface="Calibri" panose="020F0502020204030204" pitchFamily="34" charset="0"/>
              </a:rPr>
              <a:t>cause dell’indebitamento e individuazione delle </a:t>
            </a:r>
            <a:r>
              <a:rPr lang="it-IT" b="1" dirty="0">
                <a:effectLst/>
                <a:latin typeface="Calibri" panose="020F0502020204030204" pitchFamily="34" charset="0"/>
                <a:ea typeface="Calibri" panose="020F0502020204030204" pitchFamily="34" charset="0"/>
              </a:rPr>
              <a:t>strategie di intervento</a:t>
            </a:r>
          </a:p>
          <a:p>
            <a:pPr marL="276225" indent="-285750" algn="just">
              <a:spcBef>
                <a:spcPts val="600"/>
              </a:spcBef>
              <a:buFont typeface="Arial" panose="020B0604020202020204" pitchFamily="34" charset="0"/>
              <a:buChar char="•"/>
            </a:pPr>
            <a:r>
              <a:rPr lang="it-IT" b="1" dirty="0">
                <a:latin typeface="Calibri" panose="020F0502020204030204" pitchFamily="34" charset="0"/>
                <a:ea typeface="Default Metrics Font"/>
                <a:cs typeface="Calibri" panose="020F0502020204030204" pitchFamily="34" charset="0"/>
              </a:rPr>
              <a:t>Par. 4) </a:t>
            </a:r>
            <a:r>
              <a:rPr lang="it-IT" dirty="0">
                <a:latin typeface="Calibri" panose="020F0502020204030204" pitchFamily="34" charset="0"/>
                <a:ea typeface="Default Metrics Font"/>
                <a:cs typeface="Calibri" panose="020F0502020204030204" pitchFamily="34" charset="0"/>
              </a:rPr>
              <a:t>La proiezione dei</a:t>
            </a:r>
            <a:r>
              <a:rPr lang="it-IT" dirty="0">
                <a:effectLst/>
                <a:latin typeface="Calibri" panose="020F0502020204030204" pitchFamily="34" charset="0"/>
                <a:ea typeface="Calibri" panose="020F0502020204030204" pitchFamily="34" charset="0"/>
                <a:cs typeface="Calibri" panose="020F0502020204030204" pitchFamily="34" charset="0"/>
              </a:rPr>
              <a:t> </a:t>
            </a:r>
            <a:r>
              <a:rPr lang="it-IT" b="1" dirty="0">
                <a:effectLst/>
                <a:latin typeface="Calibri" panose="020F0502020204030204" pitchFamily="34" charset="0"/>
                <a:ea typeface="Calibri" panose="020F0502020204030204" pitchFamily="34" charset="0"/>
                <a:cs typeface="Calibri" panose="020F0502020204030204" pitchFamily="34" charset="0"/>
              </a:rPr>
              <a:t>flussi finanziari</a:t>
            </a:r>
            <a:endParaRPr lang="it-IT" b="1" dirty="0">
              <a:latin typeface="Calibri" panose="020F0502020204030204" pitchFamily="34" charset="0"/>
              <a:ea typeface="Default Metrics Font"/>
              <a:cs typeface="Calibri" panose="020F0502020204030204" pitchFamily="34" charset="0"/>
            </a:endParaRPr>
          </a:p>
          <a:p>
            <a:pPr marL="276225" indent="-285750" algn="just">
              <a:spcBef>
                <a:spcPts val="600"/>
              </a:spcBef>
              <a:buFont typeface="Arial" panose="020B0604020202020204" pitchFamily="34" charset="0"/>
              <a:buChar char="•"/>
            </a:pPr>
            <a:r>
              <a:rPr lang="it-IT" b="1" dirty="0">
                <a:latin typeface="Calibri" panose="020F0502020204030204" pitchFamily="34" charset="0"/>
                <a:ea typeface="Default Metrics Font"/>
                <a:cs typeface="Calibri" panose="020F0502020204030204" pitchFamily="34" charset="0"/>
              </a:rPr>
              <a:t>Par. 5) </a:t>
            </a:r>
            <a:r>
              <a:rPr lang="it-IT" dirty="0">
                <a:latin typeface="Calibri" panose="020F0502020204030204" pitchFamily="34" charset="0"/>
                <a:ea typeface="Default Metrics Font"/>
                <a:cs typeface="Calibri" panose="020F0502020204030204" pitchFamily="34" charset="0"/>
              </a:rPr>
              <a:t>Il </a:t>
            </a:r>
            <a:r>
              <a:rPr lang="it-IT" b="1" dirty="0">
                <a:latin typeface="Calibri" panose="020F0502020204030204" pitchFamily="34" charset="0"/>
                <a:ea typeface="Default Metrics Font"/>
                <a:cs typeface="Calibri" panose="020F0502020204030204" pitchFamily="34" charset="0"/>
              </a:rPr>
              <a:t>risanamento</a:t>
            </a:r>
            <a:r>
              <a:rPr lang="it-IT" dirty="0">
                <a:latin typeface="Calibri" panose="020F0502020204030204" pitchFamily="34" charset="0"/>
                <a:ea typeface="Default Metrics Font"/>
                <a:cs typeface="Calibri" panose="020F0502020204030204" pitchFamily="34" charset="0"/>
              </a:rPr>
              <a:t> del debito: confronto del debito con i </a:t>
            </a:r>
            <a:r>
              <a:rPr lang="it-IT">
                <a:latin typeface="Calibri" panose="020F0502020204030204" pitchFamily="34" charset="0"/>
                <a:ea typeface="Default Metrics Font"/>
                <a:cs typeface="Calibri" panose="020F0502020204030204" pitchFamily="34" charset="0"/>
              </a:rPr>
              <a:t>flussi finanziari </a:t>
            </a:r>
            <a:r>
              <a:rPr lang="it-IT" dirty="0">
                <a:latin typeface="Calibri" panose="020F0502020204030204" pitchFamily="34" charset="0"/>
                <a:ea typeface="Default Metrics Font"/>
                <a:cs typeface="Calibri" panose="020F0502020204030204" pitchFamily="34" charset="0"/>
              </a:rPr>
              <a:t>al fine di individuare le soluzioni più adeguate e di eventuale discontinuità</a:t>
            </a:r>
          </a:p>
          <a:p>
            <a:pPr marL="276225" indent="-285750" algn="just">
              <a:spcBef>
                <a:spcPts val="600"/>
              </a:spcBef>
              <a:buFont typeface="Arial" panose="020B0604020202020204" pitchFamily="34" charset="0"/>
              <a:buChar char="•"/>
            </a:pPr>
            <a:r>
              <a:rPr lang="it-IT" b="1" dirty="0">
                <a:latin typeface="Calibri" panose="020F0502020204030204" pitchFamily="34" charset="0"/>
                <a:ea typeface="Default Metrics Font"/>
                <a:cs typeface="Calibri" panose="020F0502020204030204" pitchFamily="34" charset="0"/>
              </a:rPr>
              <a:t>Par. 6) </a:t>
            </a:r>
            <a:r>
              <a:rPr lang="it-IT" dirty="0">
                <a:latin typeface="Calibri" panose="020F0502020204030204" pitchFamily="34" charset="0"/>
                <a:ea typeface="Default Metrics Font"/>
                <a:cs typeface="Calibri" panose="020F0502020204030204" pitchFamily="34" charset="0"/>
              </a:rPr>
              <a:t>eventuali </a:t>
            </a:r>
            <a:r>
              <a:rPr lang="it-IT" sz="2000" b="1" dirty="0">
                <a:effectLst/>
                <a:latin typeface="Calibri" panose="020F0502020204030204" pitchFamily="34" charset="0"/>
                <a:ea typeface="Calibri" panose="020F0502020204030204" pitchFamily="34" charset="0"/>
              </a:rPr>
              <a:t>interdipendenze tra le imprese </a:t>
            </a:r>
            <a:r>
              <a:rPr lang="it-IT" sz="2000" dirty="0">
                <a:effectLst/>
                <a:latin typeface="Calibri" panose="020F0502020204030204" pitchFamily="34" charset="0"/>
                <a:ea typeface="Calibri" panose="020F0502020204030204" pitchFamily="34" charset="0"/>
              </a:rPr>
              <a:t>dello stesso gruppo</a:t>
            </a:r>
            <a:endParaRPr lang="it-IT" dirty="0">
              <a:latin typeface="Calibri" panose="020F0502020204030204" pitchFamily="34" charset="0"/>
              <a:ea typeface="Default Metrics Font"/>
              <a:cs typeface="Calibri" panose="020F0502020204030204" pitchFamily="34" charset="0"/>
            </a:endParaRPr>
          </a:p>
        </p:txBody>
      </p:sp>
      <p:pic>
        <p:nvPicPr>
          <p:cNvPr id="11" name="Immagine 10">
            <a:extLst>
              <a:ext uri="{FF2B5EF4-FFF2-40B4-BE49-F238E27FC236}">
                <a16:creationId xmlns:a16="http://schemas.microsoft.com/office/drawing/2014/main" id="{0FAF036C-0F53-16BB-2864-4F4BEB57618D}"/>
              </a:ext>
            </a:extLst>
          </p:cNvPr>
          <p:cNvPicPr>
            <a:picLocks noChangeAspect="1"/>
          </p:cNvPicPr>
          <p:nvPr/>
        </p:nvPicPr>
        <p:blipFill>
          <a:blip r:embed="rId3"/>
          <a:stretch>
            <a:fillRect/>
          </a:stretch>
        </p:blipFill>
        <p:spPr>
          <a:xfrm>
            <a:off x="621333" y="1181887"/>
            <a:ext cx="2768600" cy="1993900"/>
          </a:xfrm>
          <a:prstGeom prst="rect">
            <a:avLst/>
          </a:prstGeom>
        </p:spPr>
      </p:pic>
    </p:spTree>
    <p:extLst>
      <p:ext uri="{BB962C8B-B14F-4D97-AF65-F5344CB8AC3E}">
        <p14:creationId xmlns:p14="http://schemas.microsoft.com/office/powerpoint/2010/main" val="1395621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613043" y="1110800"/>
            <a:ext cx="9511639" cy="5570756"/>
          </a:xfrm>
          <a:prstGeom prst="rect">
            <a:avLst/>
          </a:prstGeom>
        </p:spPr>
        <p:txBody>
          <a:bodyPr wrap="square">
            <a:spAutoFit/>
          </a:bodyPr>
          <a:lstStyle/>
          <a:p>
            <a:pPr algn="just"/>
            <a:r>
              <a:rPr lang="it-IT" b="1" i="1" dirty="0">
                <a:solidFill>
                  <a:srgbClr val="FF0000"/>
                </a:solidFill>
              </a:rPr>
              <a:t>Indici scelti dal CNDCEC</a:t>
            </a:r>
          </a:p>
          <a:p>
            <a:pPr algn="just"/>
            <a:endParaRPr lang="it-IT" sz="600" b="1" dirty="0">
              <a:latin typeface="Calibri" panose="020F0502020204030204" pitchFamily="34" charset="0"/>
            </a:endParaRPr>
          </a:p>
          <a:p>
            <a:pPr algn="just"/>
            <a:r>
              <a:rPr lang="it-IT" b="1" dirty="0">
                <a:effectLst/>
                <a:latin typeface="Calibri" panose="020F0502020204030204" pitchFamily="34" charset="0"/>
              </a:rPr>
              <a:t>Sono indici che fanno ragionevolmente presumere la sussistenza di uno stato di crisi dell’impresa, i seguenti: </a:t>
            </a:r>
            <a:endParaRPr lang="it-IT" dirty="0"/>
          </a:p>
          <a:p>
            <a:pPr marL="285750" indent="-285750" algn="just">
              <a:spcBef>
                <a:spcPts val="600"/>
              </a:spcBef>
              <a:buFont typeface=".Apple Color Emoji UI"/>
              <a:buChar char="1️⃣"/>
            </a:pPr>
            <a:r>
              <a:rPr lang="it-IT" dirty="0">
                <a:effectLst/>
                <a:latin typeface="Calibri" panose="020F0502020204030204" pitchFamily="34" charset="0"/>
              </a:rPr>
              <a:t> il </a:t>
            </a:r>
            <a:r>
              <a:rPr lang="it-IT" b="1" dirty="0">
                <a:solidFill>
                  <a:srgbClr val="FF0000"/>
                </a:solidFill>
                <a:effectLst/>
                <a:highlight>
                  <a:srgbClr val="FFFF00"/>
                </a:highlight>
                <a:latin typeface="Calibri" panose="020F0502020204030204" pitchFamily="34" charset="0"/>
              </a:rPr>
              <a:t>patrimonio netto negativo</a:t>
            </a:r>
            <a:r>
              <a:rPr lang="it-IT" dirty="0">
                <a:effectLst/>
                <a:latin typeface="Calibri" panose="020F0502020204030204" pitchFamily="34" charset="0"/>
              </a:rPr>
              <a:t>;</a:t>
            </a:r>
            <a:endParaRPr lang="it-IT" sz="600" dirty="0">
              <a:effectLst/>
              <a:latin typeface="Calibri" panose="020F0502020204030204" pitchFamily="34" charset="0"/>
            </a:endParaRPr>
          </a:p>
          <a:p>
            <a:pPr marL="285750" indent="-285750" algn="just">
              <a:spcBef>
                <a:spcPts val="1200"/>
              </a:spcBef>
              <a:buFont typeface=".Apple Color Emoji UI"/>
              <a:buChar char="2️⃣"/>
            </a:pPr>
            <a:r>
              <a:rPr lang="it-IT" b="1" dirty="0">
                <a:latin typeface="Calibri" panose="020F0502020204030204" pitchFamily="34" charset="0"/>
              </a:rPr>
              <a:t> </a:t>
            </a:r>
            <a:r>
              <a:rPr lang="it-IT" b="1" dirty="0">
                <a:solidFill>
                  <a:srgbClr val="FF0000"/>
                </a:solidFill>
                <a:highlight>
                  <a:srgbClr val="FFFF00"/>
                </a:highlight>
                <a:latin typeface="Calibri" panose="020F0502020204030204" pitchFamily="34" charset="0"/>
              </a:rPr>
              <a:t>DSCR (</a:t>
            </a:r>
            <a:r>
              <a:rPr lang="it-IT" b="1" dirty="0" err="1">
                <a:solidFill>
                  <a:srgbClr val="FF0000"/>
                </a:solidFill>
                <a:highlight>
                  <a:srgbClr val="FFFF00"/>
                </a:highlight>
                <a:latin typeface="Calibri" panose="020F0502020204030204" pitchFamily="34" charset="0"/>
              </a:rPr>
              <a:t>Debt</a:t>
            </a:r>
            <a:r>
              <a:rPr lang="it-IT" b="1" dirty="0">
                <a:solidFill>
                  <a:srgbClr val="FF0000"/>
                </a:solidFill>
                <a:highlight>
                  <a:srgbClr val="FFFF00"/>
                </a:highlight>
                <a:latin typeface="Calibri" panose="020F0502020204030204" pitchFamily="34" charset="0"/>
              </a:rPr>
              <a:t> Service Coverage Ratio) </a:t>
            </a:r>
            <a:r>
              <a:rPr lang="it-IT" b="1" dirty="0">
                <a:latin typeface="Calibri" panose="020F0502020204030204" pitchFamily="34" charset="0"/>
              </a:rPr>
              <a:t>a sei mesi </a:t>
            </a:r>
            <a:r>
              <a:rPr lang="it-IT" dirty="0">
                <a:effectLst/>
                <a:latin typeface="Calibri" panose="020F0502020204030204" pitchFamily="34" charset="0"/>
              </a:rPr>
              <a:t>inferiore a 1 (con valori prospettici); </a:t>
            </a:r>
          </a:p>
          <a:p>
            <a:pPr marL="285750" indent="-285750" algn="just">
              <a:spcBef>
                <a:spcPts val="1200"/>
              </a:spcBef>
              <a:buFont typeface=".Apple Color Emoji UI"/>
              <a:buChar char="3️⃣"/>
            </a:pPr>
            <a:r>
              <a:rPr lang="it-IT" dirty="0">
                <a:effectLst/>
                <a:latin typeface="Calibri" panose="020F0502020204030204" pitchFamily="34" charset="0"/>
              </a:rPr>
              <a:t>qualora non sia disponibile il DSCR, </a:t>
            </a:r>
            <a:r>
              <a:rPr lang="it-IT" b="1" dirty="0">
                <a:effectLst/>
                <a:latin typeface="Calibri" panose="020F0502020204030204" pitchFamily="34" charset="0"/>
              </a:rPr>
              <a:t>superamento </a:t>
            </a:r>
            <a:r>
              <a:rPr lang="it-IT" b="1" u="sng" dirty="0">
                <a:effectLst/>
                <a:latin typeface="Calibri" panose="020F0502020204030204" pitchFamily="34" charset="0"/>
              </a:rPr>
              <a:t>congiunto</a:t>
            </a:r>
            <a:r>
              <a:rPr lang="it-IT" b="1" dirty="0">
                <a:effectLst/>
                <a:latin typeface="Calibri" panose="020F0502020204030204" pitchFamily="34" charset="0"/>
              </a:rPr>
              <a:t> </a:t>
            </a:r>
            <a:r>
              <a:rPr lang="it-IT" dirty="0">
                <a:effectLst/>
                <a:latin typeface="Calibri" panose="020F0502020204030204" pitchFamily="34" charset="0"/>
              </a:rPr>
              <a:t>delle soglie più avanti descritte per i seguenti cinque indici: </a:t>
            </a:r>
          </a:p>
          <a:p>
            <a:pPr marL="800100" lvl="1" indent="-342900" algn="just">
              <a:spcBef>
                <a:spcPts val="600"/>
              </a:spcBef>
              <a:buFont typeface="+mj-lt"/>
              <a:buAutoNum type="alphaLcParenR"/>
            </a:pPr>
            <a:r>
              <a:rPr lang="it-IT" i="1" dirty="0">
                <a:effectLst/>
                <a:latin typeface="Calibri" panose="020F0502020204030204" pitchFamily="34" charset="0"/>
              </a:rPr>
              <a:t>indice di </a:t>
            </a:r>
            <a:r>
              <a:rPr lang="it-IT" b="1" i="1" dirty="0">
                <a:solidFill>
                  <a:srgbClr val="00B0F0"/>
                </a:solidFill>
                <a:effectLst/>
                <a:highlight>
                  <a:srgbClr val="FFFF00"/>
                </a:highlight>
                <a:latin typeface="Calibri" panose="020F0502020204030204" pitchFamily="34" charset="0"/>
              </a:rPr>
              <a:t>sostenibilità degli oneri finanziari</a:t>
            </a:r>
            <a:r>
              <a:rPr lang="it-IT" b="1" i="1" dirty="0">
                <a:effectLst/>
                <a:latin typeface="Calibri" panose="020F0502020204030204" pitchFamily="34" charset="0"/>
              </a:rPr>
              <a:t> </a:t>
            </a:r>
            <a:r>
              <a:rPr lang="it-IT" dirty="0">
                <a:effectLst/>
                <a:latin typeface="Calibri" panose="020F0502020204030204" pitchFamily="34" charset="0"/>
              </a:rPr>
              <a:t>in termini di rapporto tra gli </a:t>
            </a:r>
            <a:r>
              <a:rPr lang="it-IT" b="1" dirty="0">
                <a:effectLst/>
                <a:latin typeface="Calibri" panose="020F0502020204030204" pitchFamily="34" charset="0"/>
              </a:rPr>
              <a:t>oneri finanziari </a:t>
            </a:r>
            <a:r>
              <a:rPr lang="it-IT" dirty="0">
                <a:effectLst/>
                <a:latin typeface="Calibri" panose="020F0502020204030204" pitchFamily="34" charset="0"/>
              </a:rPr>
              <a:t>ed il </a:t>
            </a:r>
            <a:r>
              <a:rPr lang="it-IT" b="1" dirty="0">
                <a:effectLst/>
                <a:latin typeface="Calibri" panose="020F0502020204030204" pitchFamily="34" charset="0"/>
              </a:rPr>
              <a:t>fatturato</a:t>
            </a:r>
            <a:r>
              <a:rPr lang="it-IT" dirty="0">
                <a:effectLst/>
                <a:latin typeface="Calibri" panose="020F0502020204030204" pitchFamily="34" charset="0"/>
              </a:rPr>
              <a:t>; </a:t>
            </a:r>
          </a:p>
          <a:p>
            <a:pPr marL="800100" lvl="1" indent="-342900" algn="just">
              <a:spcBef>
                <a:spcPts val="600"/>
              </a:spcBef>
              <a:buFont typeface="+mj-lt"/>
              <a:buAutoNum type="alphaLcParenR"/>
            </a:pPr>
            <a:r>
              <a:rPr lang="it-IT" i="1" dirty="0">
                <a:effectLst/>
                <a:latin typeface="Calibri" panose="020F0502020204030204" pitchFamily="34" charset="0"/>
              </a:rPr>
              <a:t>indice di </a:t>
            </a:r>
            <a:r>
              <a:rPr lang="it-IT" b="1" i="1" dirty="0">
                <a:solidFill>
                  <a:srgbClr val="00B0F0"/>
                </a:solidFill>
                <a:effectLst/>
                <a:highlight>
                  <a:srgbClr val="FFFF00"/>
                </a:highlight>
                <a:latin typeface="Calibri" panose="020F0502020204030204" pitchFamily="34" charset="0"/>
              </a:rPr>
              <a:t>adeguatezza patrimoniale</a:t>
            </a:r>
            <a:r>
              <a:rPr lang="it-IT" dirty="0">
                <a:effectLst/>
                <a:latin typeface="Calibri" panose="020F0502020204030204" pitchFamily="34" charset="0"/>
              </a:rPr>
              <a:t>, in termini di rapporto tra </a:t>
            </a:r>
            <a:r>
              <a:rPr lang="it-IT" b="1" dirty="0">
                <a:effectLst/>
                <a:latin typeface="Calibri" panose="020F0502020204030204" pitchFamily="34" charset="0"/>
              </a:rPr>
              <a:t>patrimonio netto </a:t>
            </a:r>
            <a:r>
              <a:rPr lang="it-IT" dirty="0">
                <a:effectLst/>
                <a:latin typeface="Calibri" panose="020F0502020204030204" pitchFamily="34" charset="0"/>
              </a:rPr>
              <a:t>e </a:t>
            </a:r>
            <a:r>
              <a:rPr lang="it-IT" b="1" dirty="0">
                <a:effectLst/>
                <a:latin typeface="Calibri" panose="020F0502020204030204" pitchFamily="34" charset="0"/>
              </a:rPr>
              <a:t>debiti totali</a:t>
            </a:r>
            <a:r>
              <a:rPr lang="it-IT" dirty="0">
                <a:effectLst/>
                <a:latin typeface="Calibri" panose="020F0502020204030204" pitchFamily="34" charset="0"/>
              </a:rPr>
              <a:t>; </a:t>
            </a:r>
          </a:p>
          <a:p>
            <a:pPr marL="800100" lvl="1" indent="-342900" algn="just">
              <a:spcBef>
                <a:spcPts val="600"/>
              </a:spcBef>
              <a:buFont typeface="+mj-lt"/>
              <a:buAutoNum type="alphaLcParenR"/>
            </a:pPr>
            <a:r>
              <a:rPr lang="it-IT" i="1" dirty="0">
                <a:effectLst/>
                <a:latin typeface="Calibri" panose="020F0502020204030204" pitchFamily="34" charset="0"/>
              </a:rPr>
              <a:t>indice di </a:t>
            </a:r>
            <a:r>
              <a:rPr lang="it-IT" b="1" i="1" dirty="0">
                <a:solidFill>
                  <a:srgbClr val="00B0F0"/>
                </a:solidFill>
                <a:effectLst/>
                <a:highlight>
                  <a:srgbClr val="FFFF00"/>
                </a:highlight>
                <a:latin typeface="Calibri" panose="020F0502020204030204" pitchFamily="34" charset="0"/>
              </a:rPr>
              <a:t>ritorno liquido dell’attivo</a:t>
            </a:r>
            <a:r>
              <a:rPr lang="it-IT" dirty="0">
                <a:effectLst/>
                <a:latin typeface="Calibri" panose="020F0502020204030204" pitchFamily="34" charset="0"/>
              </a:rPr>
              <a:t>, in termini di rapporto da </a:t>
            </a:r>
            <a:r>
              <a:rPr lang="it-IT" b="1" i="1" dirty="0">
                <a:effectLst/>
                <a:latin typeface="Calibri" panose="020F0502020204030204" pitchFamily="34" charset="0"/>
              </a:rPr>
              <a:t>cash flow </a:t>
            </a:r>
            <a:r>
              <a:rPr lang="it-IT" dirty="0">
                <a:effectLst/>
                <a:latin typeface="Calibri" panose="020F0502020204030204" pitchFamily="34" charset="0"/>
              </a:rPr>
              <a:t>e </a:t>
            </a:r>
            <a:r>
              <a:rPr lang="it-IT" b="1" dirty="0">
                <a:effectLst/>
                <a:latin typeface="Calibri" panose="020F0502020204030204" pitchFamily="34" charset="0"/>
              </a:rPr>
              <a:t>attivo</a:t>
            </a:r>
            <a:r>
              <a:rPr lang="it-IT" dirty="0">
                <a:effectLst/>
                <a:latin typeface="Calibri" panose="020F0502020204030204" pitchFamily="34" charset="0"/>
              </a:rPr>
              <a:t>; </a:t>
            </a:r>
          </a:p>
          <a:p>
            <a:pPr marL="800100" lvl="1" indent="-342900" algn="just">
              <a:spcBef>
                <a:spcPts val="600"/>
              </a:spcBef>
              <a:buFont typeface="+mj-lt"/>
              <a:buAutoNum type="alphaLcParenR"/>
            </a:pPr>
            <a:r>
              <a:rPr lang="it-IT" i="1" dirty="0">
                <a:effectLst/>
                <a:latin typeface="Calibri" panose="020F0502020204030204" pitchFamily="34" charset="0"/>
              </a:rPr>
              <a:t>indice di </a:t>
            </a:r>
            <a:r>
              <a:rPr lang="it-IT" b="1" i="1" dirty="0">
                <a:solidFill>
                  <a:srgbClr val="00B0F0"/>
                </a:solidFill>
                <a:effectLst/>
                <a:highlight>
                  <a:srgbClr val="FFFF00"/>
                </a:highlight>
                <a:latin typeface="Calibri" panose="020F0502020204030204" pitchFamily="34" charset="0"/>
              </a:rPr>
              <a:t>liquidita</a:t>
            </a:r>
            <a:r>
              <a:rPr lang="it-IT" b="1" i="1" dirty="0">
                <a:effectLst/>
                <a:latin typeface="Calibri" panose="020F0502020204030204" pitchFamily="34" charset="0"/>
              </a:rPr>
              <a:t>̀</a:t>
            </a:r>
            <a:r>
              <a:rPr lang="it-IT" i="1" dirty="0">
                <a:effectLst/>
                <a:latin typeface="Calibri" panose="020F0502020204030204" pitchFamily="34" charset="0"/>
              </a:rPr>
              <a:t>, </a:t>
            </a:r>
            <a:r>
              <a:rPr lang="it-IT" dirty="0">
                <a:effectLst/>
                <a:latin typeface="Calibri" panose="020F0502020204030204" pitchFamily="34" charset="0"/>
              </a:rPr>
              <a:t>in termini di rapporto tra </a:t>
            </a:r>
            <a:r>
              <a:rPr lang="it-IT" b="1" dirty="0">
                <a:effectLst/>
                <a:latin typeface="Calibri" panose="020F0502020204030204" pitchFamily="34" charset="0"/>
              </a:rPr>
              <a:t>attività a breve </a:t>
            </a:r>
            <a:r>
              <a:rPr lang="it-IT" dirty="0">
                <a:effectLst/>
                <a:latin typeface="Calibri" panose="020F0502020204030204" pitchFamily="34" charset="0"/>
              </a:rPr>
              <a:t>termine e </a:t>
            </a:r>
            <a:r>
              <a:rPr lang="it-IT" b="1" dirty="0">
                <a:effectLst/>
                <a:latin typeface="Calibri" panose="020F0502020204030204" pitchFamily="34" charset="0"/>
              </a:rPr>
              <a:t>passivo a breve </a:t>
            </a:r>
            <a:r>
              <a:rPr lang="it-IT" dirty="0">
                <a:effectLst/>
                <a:latin typeface="Calibri" panose="020F0502020204030204" pitchFamily="34" charset="0"/>
              </a:rPr>
              <a:t>termine; </a:t>
            </a:r>
          </a:p>
          <a:p>
            <a:pPr marL="800100" lvl="1" indent="-342900" algn="just">
              <a:spcBef>
                <a:spcPts val="600"/>
              </a:spcBef>
              <a:buFont typeface="+mj-lt"/>
              <a:buAutoNum type="alphaLcParenR"/>
            </a:pPr>
            <a:r>
              <a:rPr lang="it-IT" i="1" dirty="0">
                <a:effectLst/>
                <a:latin typeface="Calibri" panose="020F0502020204030204" pitchFamily="34" charset="0"/>
              </a:rPr>
              <a:t>indice di </a:t>
            </a:r>
            <a:r>
              <a:rPr lang="it-IT" b="1" i="1" dirty="0">
                <a:solidFill>
                  <a:srgbClr val="00B0F0"/>
                </a:solidFill>
                <a:effectLst/>
                <a:highlight>
                  <a:srgbClr val="FFFF00"/>
                </a:highlight>
                <a:latin typeface="Calibri" panose="020F0502020204030204" pitchFamily="34" charset="0"/>
              </a:rPr>
              <a:t>indebitamento previdenziale e tributario</a:t>
            </a:r>
            <a:r>
              <a:rPr lang="it-IT" dirty="0">
                <a:effectLst/>
                <a:latin typeface="Calibri" panose="020F0502020204030204" pitchFamily="34" charset="0"/>
              </a:rPr>
              <a:t>, in termini di rapporto tra l’</a:t>
            </a:r>
            <a:r>
              <a:rPr lang="it-IT" b="1" dirty="0">
                <a:effectLst/>
                <a:latin typeface="Calibri" panose="020F0502020204030204" pitchFamily="34" charset="0"/>
              </a:rPr>
              <a:t>indebitamento previdenziale e tributario </a:t>
            </a:r>
            <a:r>
              <a:rPr lang="it-IT" dirty="0">
                <a:effectLst/>
                <a:latin typeface="Calibri" panose="020F0502020204030204" pitchFamily="34" charset="0"/>
              </a:rPr>
              <a:t>e l’</a:t>
            </a:r>
            <a:r>
              <a:rPr lang="it-IT" b="1" dirty="0">
                <a:effectLst/>
                <a:latin typeface="Calibri" panose="020F0502020204030204" pitchFamily="34" charset="0"/>
              </a:rPr>
              <a:t>attivo</a:t>
            </a:r>
            <a:r>
              <a:rPr lang="it-IT" dirty="0">
                <a:effectLst/>
                <a:latin typeface="Calibri" panose="020F0502020204030204" pitchFamily="34" charset="0"/>
              </a:rPr>
              <a:t>. </a:t>
            </a:r>
          </a:p>
        </p:txBody>
      </p:sp>
      <p:sp>
        <p:nvSpPr>
          <p:cNvPr id="2" name="Segnaposto numero diapositiva 1"/>
          <p:cNvSpPr>
            <a:spLocks noGrp="1"/>
          </p:cNvSpPr>
          <p:nvPr>
            <p:ph type="sldNum" sz="quarter" idx="12"/>
          </p:nvPr>
        </p:nvSpPr>
        <p:spPr/>
        <p:txBody>
          <a:bodyPr/>
          <a:lstStyle/>
          <a:p>
            <a:fld id="{E39C6A52-701F-1F46-AB8D-9B735BB24035}" type="slidenum">
              <a:rPr lang="it-IT" smtClean="0"/>
              <a:t>31</a:t>
            </a:fld>
            <a:endParaRPr lang="it-IT"/>
          </a:p>
        </p:txBody>
      </p:sp>
      <p:sp>
        <p:nvSpPr>
          <p:cNvPr id="5" name="Rettangolo con angoli arrotondati 4">
            <a:extLst>
              <a:ext uri="{FF2B5EF4-FFF2-40B4-BE49-F238E27FC236}">
                <a16:creationId xmlns:a16="http://schemas.microsoft.com/office/drawing/2014/main" id="{A29F221B-ADE8-FBC4-BB24-8FA52A3492E2}"/>
              </a:ext>
            </a:extLst>
          </p:cNvPr>
          <p:cNvSpPr/>
          <p:nvPr/>
        </p:nvSpPr>
        <p:spPr>
          <a:xfrm>
            <a:off x="972869" y="258099"/>
            <a:ext cx="10313997" cy="740229"/>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bg1"/>
                </a:solidFill>
              </a:rPr>
              <a:t>Quali sono gli indici CNDEC che servono ad individuare lo stato di crisi ???</a:t>
            </a:r>
          </a:p>
        </p:txBody>
      </p:sp>
      <mc:AlternateContent xmlns:mc="http://schemas.openxmlformats.org/markup-compatibility/2006">
        <mc:Choice xmlns:am3d="http://schemas.microsoft.com/office/drawing/2017/model3d" Requires="am3d">
          <p:graphicFrame>
            <p:nvGraphicFramePr>
              <p:cNvPr id="6" name="Modello 3D 5" descr="Emoji faccia calda">
                <a:extLst>
                  <a:ext uri="{FF2B5EF4-FFF2-40B4-BE49-F238E27FC236}">
                    <a16:creationId xmlns:a16="http://schemas.microsoft.com/office/drawing/2014/main" id="{AF55BA97-52D6-4CE5-73C1-5A68E5E45E85}"/>
                  </a:ext>
                </a:extLst>
              </p:cNvPr>
              <p:cNvGraphicFramePr>
                <a:graphicFrameLocks noChangeAspect="1"/>
              </p:cNvGraphicFramePr>
              <p:nvPr>
                <p:extLst>
                  <p:ext uri="{D42A27DB-BD31-4B8C-83A1-F6EECF244321}">
                    <p14:modId xmlns:p14="http://schemas.microsoft.com/office/powerpoint/2010/main" val="1105096302"/>
                  </p:ext>
                </p:extLst>
              </p:nvPr>
            </p:nvGraphicFramePr>
            <p:xfrm>
              <a:off x="37485" y="3619100"/>
              <a:ext cx="1701491" cy="1316248"/>
            </p:xfrm>
            <a:graphic>
              <a:graphicData uri="http://schemas.microsoft.com/office/drawing/2017/model3d">
                <am3d:model3d r:embed="rId2">
                  <am3d:spPr>
                    <a:xfrm>
                      <a:off x="0" y="0"/>
                      <a:ext cx="1701491" cy="1316248"/>
                    </a:xfrm>
                    <a:prstGeom prst="rect">
                      <a:avLst/>
                    </a:prstGeom>
                  </am3d:spPr>
                  <am3d:camera>
                    <am3d:pos x="0" y="0" z="77741944"/>
                    <am3d:up dx="0" dy="36000000" dz="0"/>
                    <am3d:lookAt x="0" y="0" z="0"/>
                    <am3d:perspective fov="2700000"/>
                  </am3d:camera>
                  <am3d:trans>
                    <am3d:meterPerModelUnit n="88662" d="1000000"/>
                    <am3d:preTrans dx="2152" dy="-16757246" dz="-1248832"/>
                    <am3d:scale>
                      <am3d:sx n="1000000" d="1000000"/>
                      <am3d:sy n="1000000" d="1000000"/>
                      <am3d:sz n="1000000" d="1000000"/>
                    </am3d:scale>
                    <am3d:rot ax="-113489" ay="1965238" az="-61425"/>
                    <am3d:postTrans dx="0" dy="0" dz="0"/>
                  </am3d:trans>
                  <am3d:raster rName="Office3DRenderer" rVer="16.0.8326">
                    <am3d:blip r:embed="rId3"/>
                  </am3d:raster>
                  <am3d:objViewport viewportSz="22047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ello 3D 5" descr="Emoji faccia calda">
                <a:extLst>
                  <a:ext uri="{FF2B5EF4-FFF2-40B4-BE49-F238E27FC236}">
                    <a16:creationId xmlns:a16="http://schemas.microsoft.com/office/drawing/2014/main" id="{AF55BA97-52D6-4CE5-73C1-5A68E5E45E85}"/>
                  </a:ext>
                </a:extLst>
              </p:cNvPr>
              <p:cNvPicPr>
                <a:picLocks noGrp="1" noRot="1" noChangeAspect="1" noMove="1" noResize="1" noEditPoints="1" noAdjustHandles="1" noChangeArrowheads="1" noChangeShapeType="1" noCrop="1"/>
              </p:cNvPicPr>
              <p:nvPr/>
            </p:nvPicPr>
            <p:blipFill>
              <a:blip r:embed="rId3"/>
              <a:stretch>
                <a:fillRect/>
              </a:stretch>
            </p:blipFill>
            <p:spPr>
              <a:xfrm>
                <a:off x="37485" y="3619100"/>
                <a:ext cx="1701491" cy="1316248"/>
              </a:xfrm>
              <a:prstGeom prst="rect">
                <a:avLst/>
              </a:prstGeom>
            </p:spPr>
          </p:pic>
        </mc:Fallback>
      </mc:AlternateContent>
      <p:pic>
        <p:nvPicPr>
          <p:cNvPr id="8" name="Immagine 7">
            <a:extLst>
              <a:ext uri="{FF2B5EF4-FFF2-40B4-BE49-F238E27FC236}">
                <a16:creationId xmlns:a16="http://schemas.microsoft.com/office/drawing/2014/main" id="{D17EF19C-A563-D47B-F017-5B771E2F4F89}"/>
              </a:ext>
            </a:extLst>
          </p:cNvPr>
          <p:cNvPicPr>
            <a:picLocks noChangeAspect="1"/>
          </p:cNvPicPr>
          <p:nvPr/>
        </p:nvPicPr>
        <p:blipFill>
          <a:blip r:embed="rId4"/>
          <a:stretch>
            <a:fillRect/>
          </a:stretch>
        </p:blipFill>
        <p:spPr>
          <a:xfrm>
            <a:off x="93223" y="256163"/>
            <a:ext cx="879646" cy="488062"/>
          </a:xfrm>
          <a:prstGeom prst="rect">
            <a:avLst/>
          </a:prstGeom>
        </p:spPr>
      </p:pic>
    </p:spTree>
    <p:extLst>
      <p:ext uri="{BB962C8B-B14F-4D97-AF65-F5344CB8AC3E}">
        <p14:creationId xmlns:p14="http://schemas.microsoft.com/office/powerpoint/2010/main" val="1050304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D000913A-CC94-C68D-1E35-9971ADD70D51}"/>
              </a:ext>
            </a:extLst>
          </p:cNvPr>
          <p:cNvPicPr>
            <a:picLocks noChangeAspect="1"/>
          </p:cNvPicPr>
          <p:nvPr/>
        </p:nvPicPr>
        <p:blipFill>
          <a:blip r:embed="rId2"/>
          <a:stretch>
            <a:fillRect/>
          </a:stretch>
        </p:blipFill>
        <p:spPr>
          <a:xfrm>
            <a:off x="297721" y="392684"/>
            <a:ext cx="699576" cy="388152"/>
          </a:xfrm>
          <a:prstGeom prst="rect">
            <a:avLst/>
          </a:prstGeom>
        </p:spPr>
      </p:pic>
      <p:pic>
        <p:nvPicPr>
          <p:cNvPr id="2" name="Immagine 1">
            <a:extLst>
              <a:ext uri="{FF2B5EF4-FFF2-40B4-BE49-F238E27FC236}">
                <a16:creationId xmlns:a16="http://schemas.microsoft.com/office/drawing/2014/main" id="{F4A2CE05-8E55-4118-3C9F-959C917C1910}"/>
              </a:ext>
            </a:extLst>
          </p:cNvPr>
          <p:cNvPicPr>
            <a:picLocks noChangeAspect="1"/>
          </p:cNvPicPr>
          <p:nvPr/>
        </p:nvPicPr>
        <p:blipFill>
          <a:blip r:embed="rId3"/>
          <a:stretch>
            <a:fillRect/>
          </a:stretch>
        </p:blipFill>
        <p:spPr>
          <a:xfrm>
            <a:off x="933188" y="392684"/>
            <a:ext cx="4302771" cy="4547644"/>
          </a:xfrm>
          <a:prstGeom prst="rect">
            <a:avLst/>
          </a:prstGeom>
        </p:spPr>
      </p:pic>
      <p:sp>
        <p:nvSpPr>
          <p:cNvPr id="3" name="CasellaDiTesto 2">
            <a:extLst>
              <a:ext uri="{FF2B5EF4-FFF2-40B4-BE49-F238E27FC236}">
                <a16:creationId xmlns:a16="http://schemas.microsoft.com/office/drawing/2014/main" id="{BC82100B-2CED-EED3-D0B5-59DACF467C3F}"/>
              </a:ext>
            </a:extLst>
          </p:cNvPr>
          <p:cNvSpPr txBox="1"/>
          <p:nvPr/>
        </p:nvSpPr>
        <p:spPr>
          <a:xfrm>
            <a:off x="997297" y="3021756"/>
            <a:ext cx="946093" cy="400110"/>
          </a:xfrm>
          <a:prstGeom prst="rect">
            <a:avLst/>
          </a:prstGeom>
          <a:noFill/>
        </p:spPr>
        <p:txBody>
          <a:bodyPr wrap="none" rtlCol="0">
            <a:spAutoFit/>
          </a:bodyPr>
          <a:lstStyle/>
          <a:p>
            <a:r>
              <a:rPr lang="it-IT" sz="2000" b="1" dirty="0">
                <a:solidFill>
                  <a:srgbClr val="00B050"/>
                </a:solidFill>
              </a:rPr>
              <a:t>Attivo</a:t>
            </a:r>
          </a:p>
        </p:txBody>
      </p:sp>
      <p:sp>
        <p:nvSpPr>
          <p:cNvPr id="5" name="CasellaDiTesto 4">
            <a:extLst>
              <a:ext uri="{FF2B5EF4-FFF2-40B4-BE49-F238E27FC236}">
                <a16:creationId xmlns:a16="http://schemas.microsoft.com/office/drawing/2014/main" id="{C2498EAE-B77F-0FB4-3468-FF6D2F1B0DFA}"/>
              </a:ext>
            </a:extLst>
          </p:cNvPr>
          <p:cNvSpPr txBox="1"/>
          <p:nvPr/>
        </p:nvSpPr>
        <p:spPr>
          <a:xfrm>
            <a:off x="4176053" y="3978939"/>
            <a:ext cx="1059906" cy="400110"/>
          </a:xfrm>
          <a:prstGeom prst="rect">
            <a:avLst/>
          </a:prstGeom>
          <a:noFill/>
        </p:spPr>
        <p:txBody>
          <a:bodyPr wrap="none" rtlCol="0">
            <a:spAutoFit/>
          </a:bodyPr>
          <a:lstStyle/>
          <a:p>
            <a:r>
              <a:rPr lang="it-IT" sz="2000" b="1" dirty="0">
                <a:solidFill>
                  <a:srgbClr val="FF0000"/>
                </a:solidFill>
              </a:rPr>
              <a:t>Passivo</a:t>
            </a:r>
          </a:p>
        </p:txBody>
      </p:sp>
      <p:sp>
        <p:nvSpPr>
          <p:cNvPr id="6" name="Parentesi quadra chiusa 5">
            <a:extLst>
              <a:ext uri="{FF2B5EF4-FFF2-40B4-BE49-F238E27FC236}">
                <a16:creationId xmlns:a16="http://schemas.microsoft.com/office/drawing/2014/main" id="{74474635-9CAD-5F40-A13E-867397C157B8}"/>
              </a:ext>
            </a:extLst>
          </p:cNvPr>
          <p:cNvSpPr/>
          <p:nvPr/>
        </p:nvSpPr>
        <p:spPr>
          <a:xfrm>
            <a:off x="5235959" y="2767279"/>
            <a:ext cx="313151" cy="1078304"/>
          </a:xfrm>
          <a:prstGeom prst="rightBracket">
            <a:avLst/>
          </a:prstGeom>
          <a:ln w="1111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7" name="CasellaDiTesto 6">
            <a:extLst>
              <a:ext uri="{FF2B5EF4-FFF2-40B4-BE49-F238E27FC236}">
                <a16:creationId xmlns:a16="http://schemas.microsoft.com/office/drawing/2014/main" id="{D2616D09-54E1-78E2-7CD5-54B315A6046F}"/>
              </a:ext>
            </a:extLst>
          </p:cNvPr>
          <p:cNvSpPr txBox="1"/>
          <p:nvPr/>
        </p:nvSpPr>
        <p:spPr>
          <a:xfrm>
            <a:off x="5586710" y="2767279"/>
            <a:ext cx="2355812" cy="954107"/>
          </a:xfrm>
          <a:prstGeom prst="rect">
            <a:avLst/>
          </a:prstGeom>
          <a:solidFill>
            <a:srgbClr val="FF0000"/>
          </a:solidFill>
        </p:spPr>
        <p:txBody>
          <a:bodyPr wrap="square" rtlCol="0">
            <a:spAutoFit/>
          </a:bodyPr>
          <a:lstStyle/>
          <a:p>
            <a:r>
              <a:rPr lang="it-IT" sz="2800" b="1" dirty="0">
                <a:solidFill>
                  <a:schemeClr val="bg1"/>
                </a:solidFill>
              </a:rPr>
              <a:t>Patrimonio della società</a:t>
            </a:r>
          </a:p>
        </p:txBody>
      </p:sp>
      <p:sp>
        <p:nvSpPr>
          <p:cNvPr id="8" name="Ovale 7">
            <a:extLst>
              <a:ext uri="{FF2B5EF4-FFF2-40B4-BE49-F238E27FC236}">
                <a16:creationId xmlns:a16="http://schemas.microsoft.com/office/drawing/2014/main" id="{663D2E02-9E9A-599E-EAF4-A5DF05C67A26}"/>
              </a:ext>
            </a:extLst>
          </p:cNvPr>
          <p:cNvSpPr/>
          <p:nvPr/>
        </p:nvSpPr>
        <p:spPr>
          <a:xfrm>
            <a:off x="8732562" y="2399260"/>
            <a:ext cx="3071358" cy="1872208"/>
          </a:xfrm>
          <a:prstGeom prst="ellipse">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400" b="1" dirty="0"/>
              <a:t>Azione di responsabilità</a:t>
            </a:r>
          </a:p>
        </p:txBody>
      </p:sp>
      <p:sp>
        <p:nvSpPr>
          <p:cNvPr id="9" name="CasellaDiTesto 8">
            <a:extLst>
              <a:ext uri="{FF2B5EF4-FFF2-40B4-BE49-F238E27FC236}">
                <a16:creationId xmlns:a16="http://schemas.microsoft.com/office/drawing/2014/main" id="{B4EB2149-29CC-475F-A1A9-98B5B34AB253}"/>
              </a:ext>
            </a:extLst>
          </p:cNvPr>
          <p:cNvSpPr txBox="1"/>
          <p:nvPr/>
        </p:nvSpPr>
        <p:spPr>
          <a:xfrm>
            <a:off x="8995608" y="4772626"/>
            <a:ext cx="2808312" cy="1708160"/>
          </a:xfrm>
          <a:prstGeom prst="rect">
            <a:avLst/>
          </a:prstGeom>
          <a:solidFill>
            <a:schemeClr val="accent4">
              <a:lumMod val="75000"/>
            </a:schemeClr>
          </a:solidFill>
        </p:spPr>
        <p:txBody>
          <a:bodyPr wrap="square" rtlCol="0">
            <a:spAutoFit/>
          </a:bodyPr>
          <a:lstStyle/>
          <a:p>
            <a:pPr algn="ctr"/>
            <a:endParaRPr lang="it-IT" sz="900" b="1" dirty="0">
              <a:solidFill>
                <a:schemeClr val="bg1"/>
              </a:solidFill>
            </a:endParaRPr>
          </a:p>
          <a:p>
            <a:pPr algn="ctr"/>
            <a:r>
              <a:rPr lang="it-IT" sz="2400" b="1" dirty="0">
                <a:solidFill>
                  <a:schemeClr val="bg1"/>
                </a:solidFill>
              </a:rPr>
              <a:t>Patrimonio personale degli esponenti aziendali</a:t>
            </a:r>
            <a:endParaRPr lang="it-IT" sz="1100" b="1" dirty="0">
              <a:solidFill>
                <a:schemeClr val="bg1"/>
              </a:solidFill>
            </a:endParaRPr>
          </a:p>
        </p:txBody>
      </p:sp>
      <p:cxnSp>
        <p:nvCxnSpPr>
          <p:cNvPr id="11" name="Connettore 1 10">
            <a:extLst>
              <a:ext uri="{FF2B5EF4-FFF2-40B4-BE49-F238E27FC236}">
                <a16:creationId xmlns:a16="http://schemas.microsoft.com/office/drawing/2014/main" id="{05D56FF1-32A1-FC8F-6397-D194FCBE6CBD}"/>
              </a:ext>
            </a:extLst>
          </p:cNvPr>
          <p:cNvCxnSpPr/>
          <p:nvPr/>
        </p:nvCxnSpPr>
        <p:spPr>
          <a:xfrm>
            <a:off x="2141951" y="2767279"/>
            <a:ext cx="283088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59729254-E312-874E-B687-DB0263BCBAEC}"/>
              </a:ext>
            </a:extLst>
          </p:cNvPr>
          <p:cNvCxnSpPr>
            <a:cxnSpLocks/>
          </p:cNvCxnSpPr>
          <p:nvPr/>
        </p:nvCxnSpPr>
        <p:spPr>
          <a:xfrm>
            <a:off x="1528175" y="3834213"/>
            <a:ext cx="251773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Freccia destra 14">
            <a:extLst>
              <a:ext uri="{FF2B5EF4-FFF2-40B4-BE49-F238E27FC236}">
                <a16:creationId xmlns:a16="http://schemas.microsoft.com/office/drawing/2014/main" id="{33CAD8C9-EC10-4122-E60D-775E2F08250F}"/>
              </a:ext>
            </a:extLst>
          </p:cNvPr>
          <p:cNvSpPr/>
          <p:nvPr/>
        </p:nvSpPr>
        <p:spPr>
          <a:xfrm>
            <a:off x="8130862" y="2858716"/>
            <a:ext cx="436941" cy="748779"/>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a:extLst>
              <a:ext uri="{FF2B5EF4-FFF2-40B4-BE49-F238E27FC236}">
                <a16:creationId xmlns:a16="http://schemas.microsoft.com/office/drawing/2014/main" id="{0ADA57F8-1173-133B-9767-B48C67313B11}"/>
              </a:ext>
            </a:extLst>
          </p:cNvPr>
          <p:cNvPicPr>
            <a:picLocks noChangeAspect="1"/>
          </p:cNvPicPr>
          <p:nvPr/>
        </p:nvPicPr>
        <p:blipFill>
          <a:blip r:embed="rId4"/>
          <a:stretch>
            <a:fillRect/>
          </a:stretch>
        </p:blipFill>
        <p:spPr>
          <a:xfrm>
            <a:off x="6639796" y="4753382"/>
            <a:ext cx="2355812" cy="2022246"/>
          </a:xfrm>
          <a:prstGeom prst="rect">
            <a:avLst/>
          </a:prstGeom>
        </p:spPr>
      </p:pic>
      <p:sp>
        <p:nvSpPr>
          <p:cNvPr id="4" name="Freccia giù 3">
            <a:extLst>
              <a:ext uri="{FF2B5EF4-FFF2-40B4-BE49-F238E27FC236}">
                <a16:creationId xmlns:a16="http://schemas.microsoft.com/office/drawing/2014/main" id="{E5F609A5-E5F8-8DE9-CE6F-B89E0A0D66FC}"/>
              </a:ext>
            </a:extLst>
          </p:cNvPr>
          <p:cNvSpPr/>
          <p:nvPr/>
        </p:nvSpPr>
        <p:spPr>
          <a:xfrm>
            <a:off x="9730278" y="4346478"/>
            <a:ext cx="1075925" cy="273817"/>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con angoli arrotondati 13">
            <a:extLst>
              <a:ext uri="{FF2B5EF4-FFF2-40B4-BE49-F238E27FC236}">
                <a16:creationId xmlns:a16="http://schemas.microsoft.com/office/drawing/2014/main" id="{D9E711FC-B6E5-F193-8C78-A72406D59CE5}"/>
              </a:ext>
            </a:extLst>
          </p:cNvPr>
          <p:cNvSpPr/>
          <p:nvPr/>
        </p:nvSpPr>
        <p:spPr>
          <a:xfrm>
            <a:off x="5235959" y="627914"/>
            <a:ext cx="6338090" cy="937922"/>
          </a:xfrm>
          <a:prstGeom prst="roundRect">
            <a:avLst/>
          </a:prstGeom>
          <a:solidFill>
            <a:schemeClr val="accent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solidFill>
                  <a:schemeClr val="bg1"/>
                </a:solidFill>
              </a:rPr>
              <a:t>Il patrimonio netto negativo</a:t>
            </a:r>
          </a:p>
        </p:txBody>
      </p:sp>
      <p:sp>
        <p:nvSpPr>
          <p:cNvPr id="16" name="Cornice 15">
            <a:extLst>
              <a:ext uri="{FF2B5EF4-FFF2-40B4-BE49-F238E27FC236}">
                <a16:creationId xmlns:a16="http://schemas.microsoft.com/office/drawing/2014/main" id="{39396609-CEAD-5755-14B9-3C883005F97D}"/>
              </a:ext>
            </a:extLst>
          </p:cNvPr>
          <p:cNvSpPr/>
          <p:nvPr/>
        </p:nvSpPr>
        <p:spPr>
          <a:xfrm>
            <a:off x="0" y="0"/>
            <a:ext cx="12192000" cy="6858000"/>
          </a:xfrm>
          <a:prstGeom prst="frame">
            <a:avLst>
              <a:gd name="adj1" fmla="val 441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1306734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4170903" y="785664"/>
            <a:ext cx="7313402" cy="5186035"/>
          </a:xfrm>
          <a:prstGeom prst="rect">
            <a:avLst/>
          </a:prstGeom>
        </p:spPr>
        <p:txBody>
          <a:bodyPr wrap="square">
            <a:spAutoFit/>
          </a:bodyPr>
          <a:lstStyle/>
          <a:p>
            <a:r>
              <a:rPr lang="it-IT" sz="1600" b="1" dirty="0">
                <a:solidFill>
                  <a:srgbClr val="FF6600"/>
                </a:solidFill>
              </a:rPr>
              <a:t>Art. 2484. Cause di scioglimento.</a:t>
            </a:r>
          </a:p>
          <a:p>
            <a:pPr fontAlgn="base"/>
            <a:endParaRPr lang="it-IT" sz="1100" dirty="0"/>
          </a:p>
          <a:p>
            <a:pPr algn="just" fontAlgn="base"/>
            <a:r>
              <a:rPr lang="it-IT" sz="1600" dirty="0"/>
              <a:t>Le società per azioni, in accomandita per azioni e a responsabilità limitata si sciolgono:</a:t>
            </a:r>
          </a:p>
          <a:p>
            <a:pPr fontAlgn="base"/>
            <a:endParaRPr lang="it-IT" sz="800" dirty="0"/>
          </a:p>
          <a:p>
            <a:pPr fontAlgn="base"/>
            <a:r>
              <a:rPr lang="it-IT" sz="1600" dirty="0"/>
              <a:t>1) per il </a:t>
            </a:r>
            <a:r>
              <a:rPr lang="it-IT" sz="1600" b="1" dirty="0"/>
              <a:t>decorso del termine</a:t>
            </a:r>
            <a:r>
              <a:rPr lang="it-IT" sz="1600" dirty="0"/>
              <a:t>;</a:t>
            </a:r>
          </a:p>
          <a:p>
            <a:pPr fontAlgn="base"/>
            <a:endParaRPr lang="it-IT" sz="800" dirty="0"/>
          </a:p>
          <a:p>
            <a:pPr algn="just" fontAlgn="base"/>
            <a:r>
              <a:rPr lang="it-IT" sz="1600" dirty="0"/>
              <a:t>2) per il </a:t>
            </a:r>
            <a:r>
              <a:rPr lang="it-IT" sz="1600" b="1" dirty="0"/>
              <a:t>conseguimento dell'oggetto sociale </a:t>
            </a:r>
            <a:r>
              <a:rPr lang="it-IT" sz="1600" dirty="0"/>
              <a:t>o per </a:t>
            </a:r>
            <a:r>
              <a:rPr lang="it-IT" sz="1600" b="1" dirty="0"/>
              <a:t>la sopravvenuta impossibilità di conseguirlo</a:t>
            </a:r>
            <a:r>
              <a:rPr lang="it-IT" sz="1600" dirty="0"/>
              <a:t>, salvo che l'assemblea, all'uopo convocata senza indugio, non deliberi le opportune modifiche statutarie;</a:t>
            </a:r>
          </a:p>
          <a:p>
            <a:pPr fontAlgn="base"/>
            <a:endParaRPr lang="it-IT" sz="800" dirty="0"/>
          </a:p>
          <a:p>
            <a:pPr algn="just" fontAlgn="base"/>
            <a:r>
              <a:rPr lang="it-IT" sz="1600" dirty="0"/>
              <a:t>3) per l'</a:t>
            </a:r>
            <a:r>
              <a:rPr lang="it-IT" sz="1600" b="1" dirty="0"/>
              <a:t>impossibilità di funzionamento </a:t>
            </a:r>
            <a:r>
              <a:rPr lang="it-IT" sz="1600" dirty="0"/>
              <a:t>o per la </a:t>
            </a:r>
            <a:r>
              <a:rPr lang="it-IT" sz="1600" b="1" dirty="0"/>
              <a:t>continuata inattività dell'assemblea</a:t>
            </a:r>
            <a:r>
              <a:rPr lang="it-IT" sz="1600" dirty="0"/>
              <a:t>;</a:t>
            </a:r>
          </a:p>
          <a:p>
            <a:pPr fontAlgn="base"/>
            <a:endParaRPr lang="it-IT" sz="800" dirty="0"/>
          </a:p>
          <a:p>
            <a:pPr algn="just" fontAlgn="base"/>
            <a:r>
              <a:rPr lang="it-IT" sz="1600" dirty="0"/>
              <a:t>4) per la </a:t>
            </a:r>
            <a:r>
              <a:rPr lang="it-IT" sz="1600" b="1" dirty="0"/>
              <a:t>riduzione del capitale al disotto del minimo legale</a:t>
            </a:r>
            <a:r>
              <a:rPr lang="it-IT" sz="1600" dirty="0"/>
              <a:t>, salvo quanto è disposto dagli articoli 2447 e 2482-ter;</a:t>
            </a:r>
          </a:p>
          <a:p>
            <a:pPr fontAlgn="base"/>
            <a:endParaRPr lang="it-IT" sz="800" dirty="0"/>
          </a:p>
          <a:p>
            <a:pPr fontAlgn="base"/>
            <a:r>
              <a:rPr lang="it-IT" sz="1600" dirty="0"/>
              <a:t>5) nelle ipotesi previste dagli articoli </a:t>
            </a:r>
            <a:r>
              <a:rPr lang="it-IT" sz="1600" b="1" dirty="0"/>
              <a:t>2437-quater </a:t>
            </a:r>
            <a:r>
              <a:rPr lang="it-IT" sz="1600" dirty="0"/>
              <a:t>(procedimento di liquidazione al socio recedente) e </a:t>
            </a:r>
            <a:r>
              <a:rPr lang="it-IT" sz="1600" b="1" dirty="0"/>
              <a:t>2473</a:t>
            </a:r>
            <a:r>
              <a:rPr lang="it-IT" sz="1600" dirty="0"/>
              <a:t> (recesso del socio);</a:t>
            </a:r>
          </a:p>
          <a:p>
            <a:pPr fontAlgn="base"/>
            <a:endParaRPr lang="it-IT" sz="800" dirty="0"/>
          </a:p>
          <a:p>
            <a:pPr fontAlgn="base"/>
            <a:r>
              <a:rPr lang="it-IT" sz="1600" dirty="0"/>
              <a:t>6) per </a:t>
            </a:r>
            <a:r>
              <a:rPr lang="it-IT" sz="1600" b="1" dirty="0"/>
              <a:t>deliberazione dell'assemblea</a:t>
            </a:r>
            <a:r>
              <a:rPr lang="it-IT" sz="1600" dirty="0"/>
              <a:t>;</a:t>
            </a:r>
          </a:p>
          <a:p>
            <a:pPr fontAlgn="base"/>
            <a:endParaRPr lang="it-IT" sz="800" dirty="0"/>
          </a:p>
          <a:p>
            <a:pPr fontAlgn="base"/>
            <a:r>
              <a:rPr lang="it-IT" sz="1600" dirty="0"/>
              <a:t>7) per le </a:t>
            </a:r>
            <a:r>
              <a:rPr lang="it-IT" sz="1600" b="1" dirty="0"/>
              <a:t>altre cause previste dall'atto costitutivo o dallo statuto</a:t>
            </a:r>
            <a:r>
              <a:rPr lang="it-IT" sz="1600" dirty="0"/>
              <a:t>.</a:t>
            </a:r>
          </a:p>
          <a:p>
            <a:pPr algn="just" fontAlgn="base"/>
            <a:endParaRPr lang="it-IT" sz="800" dirty="0"/>
          </a:p>
          <a:p>
            <a:pPr algn="just" fontAlgn="base"/>
            <a:r>
              <a:rPr lang="it-IT" sz="1600" dirty="0"/>
              <a:t>La società inoltre si scioglie per le </a:t>
            </a:r>
            <a:r>
              <a:rPr lang="it-IT" sz="1600" b="1" dirty="0"/>
              <a:t>altre cause previste dalla legge</a:t>
            </a:r>
            <a:r>
              <a:rPr lang="it-IT" sz="1600" dirty="0"/>
              <a:t>; in queste ipotesi le disposizioni dei seguenti articoli si applicano in quanto compatibili.</a:t>
            </a:r>
          </a:p>
        </p:txBody>
      </p:sp>
      <p:sp>
        <p:nvSpPr>
          <p:cNvPr id="2" name="Segnaposto numero diapositiva 1"/>
          <p:cNvSpPr>
            <a:spLocks noGrp="1"/>
          </p:cNvSpPr>
          <p:nvPr>
            <p:ph type="sldNum" sz="quarter" idx="12"/>
          </p:nvPr>
        </p:nvSpPr>
        <p:spPr/>
        <p:txBody>
          <a:bodyPr/>
          <a:lstStyle/>
          <a:p>
            <a:fld id="{E39C6A52-701F-1F46-AB8D-9B735BB24035}" type="slidenum">
              <a:rPr lang="it-IT" smtClean="0"/>
              <a:t>33</a:t>
            </a:fld>
            <a:endParaRPr lang="it-IT"/>
          </a:p>
        </p:txBody>
      </p:sp>
      <p:sp>
        <p:nvSpPr>
          <p:cNvPr id="4" name="Freccia destra 3">
            <a:extLst>
              <a:ext uri="{FF2B5EF4-FFF2-40B4-BE49-F238E27FC236}">
                <a16:creationId xmlns:a16="http://schemas.microsoft.com/office/drawing/2014/main" id="{29D71252-D8EC-165C-C1D1-C4D8846CB862}"/>
              </a:ext>
            </a:extLst>
          </p:cNvPr>
          <p:cNvSpPr/>
          <p:nvPr/>
        </p:nvSpPr>
        <p:spPr>
          <a:xfrm>
            <a:off x="3645074" y="3281016"/>
            <a:ext cx="463463" cy="726640"/>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ornice 4">
            <a:extLst>
              <a:ext uri="{FF2B5EF4-FFF2-40B4-BE49-F238E27FC236}">
                <a16:creationId xmlns:a16="http://schemas.microsoft.com/office/drawing/2014/main" id="{395897DA-23ED-FC88-E529-DE5BB0A1B066}"/>
              </a:ext>
            </a:extLst>
          </p:cNvPr>
          <p:cNvSpPr/>
          <p:nvPr/>
        </p:nvSpPr>
        <p:spPr>
          <a:xfrm>
            <a:off x="4157737" y="3353499"/>
            <a:ext cx="7503431" cy="65415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ornice 5">
            <a:extLst>
              <a:ext uri="{FF2B5EF4-FFF2-40B4-BE49-F238E27FC236}">
                <a16:creationId xmlns:a16="http://schemas.microsoft.com/office/drawing/2014/main" id="{AB1A2DE9-AA5A-4D41-8264-609416F7E03F}"/>
              </a:ext>
            </a:extLst>
          </p:cNvPr>
          <p:cNvSpPr/>
          <p:nvPr/>
        </p:nvSpPr>
        <p:spPr>
          <a:xfrm>
            <a:off x="0" y="0"/>
            <a:ext cx="12192000" cy="6858000"/>
          </a:xfrm>
          <a:prstGeom prst="frame">
            <a:avLst>
              <a:gd name="adj1" fmla="val 482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8" name="Immagine 7">
            <a:extLst>
              <a:ext uri="{FF2B5EF4-FFF2-40B4-BE49-F238E27FC236}">
                <a16:creationId xmlns:a16="http://schemas.microsoft.com/office/drawing/2014/main" id="{AD79E39D-06EF-25C1-186A-AB9A8D3C37E2}"/>
              </a:ext>
            </a:extLst>
          </p:cNvPr>
          <p:cNvPicPr>
            <a:picLocks noChangeAspect="1"/>
          </p:cNvPicPr>
          <p:nvPr/>
        </p:nvPicPr>
        <p:blipFill>
          <a:blip r:embed="rId2"/>
          <a:stretch>
            <a:fillRect/>
          </a:stretch>
        </p:blipFill>
        <p:spPr>
          <a:xfrm>
            <a:off x="376751" y="331718"/>
            <a:ext cx="879646" cy="488062"/>
          </a:xfrm>
          <a:prstGeom prst="rect">
            <a:avLst/>
          </a:prstGeom>
        </p:spPr>
      </p:pic>
      <p:sp>
        <p:nvSpPr>
          <p:cNvPr id="10" name="Ritaglia angolo diagonale rettangolo 6">
            <a:extLst>
              <a:ext uri="{FF2B5EF4-FFF2-40B4-BE49-F238E27FC236}">
                <a16:creationId xmlns:a16="http://schemas.microsoft.com/office/drawing/2014/main" id="{A73FA05E-4F8D-0F62-A29E-B5E8DDA44BDF}"/>
              </a:ext>
            </a:extLst>
          </p:cNvPr>
          <p:cNvSpPr/>
          <p:nvPr/>
        </p:nvSpPr>
        <p:spPr>
          <a:xfrm>
            <a:off x="267222" y="2362478"/>
            <a:ext cx="3219123" cy="3809137"/>
          </a:xfrm>
          <a:prstGeom prst="snip2DiagRect">
            <a:avLst>
              <a:gd name="adj1" fmla="val 0"/>
              <a:gd name="adj2" fmla="val 16667"/>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b="1" dirty="0">
                <a:solidFill>
                  <a:schemeClr val="bg1"/>
                </a:solidFill>
              </a:rPr>
              <a:t>Le cause di scioglimento</a:t>
            </a:r>
          </a:p>
        </p:txBody>
      </p:sp>
      <p:sp>
        <p:nvSpPr>
          <p:cNvPr id="11" name="Cornice 10">
            <a:extLst>
              <a:ext uri="{FF2B5EF4-FFF2-40B4-BE49-F238E27FC236}">
                <a16:creationId xmlns:a16="http://schemas.microsoft.com/office/drawing/2014/main" id="{D8901619-F677-EC5C-01E8-1A32947483B2}"/>
              </a:ext>
            </a:extLst>
          </p:cNvPr>
          <p:cNvSpPr/>
          <p:nvPr/>
        </p:nvSpPr>
        <p:spPr>
          <a:xfrm>
            <a:off x="3595874" y="551146"/>
            <a:ext cx="8328904" cy="5620470"/>
          </a:xfrm>
          <a:prstGeom prst="frame">
            <a:avLst>
              <a:gd name="adj1" fmla="val 273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2834D7E8-8CB3-FB84-3ABC-DE6DCCDB56FF}"/>
              </a:ext>
            </a:extLst>
          </p:cNvPr>
          <p:cNvPicPr>
            <a:picLocks noChangeAspect="1"/>
          </p:cNvPicPr>
          <p:nvPr/>
        </p:nvPicPr>
        <p:blipFill>
          <a:blip r:embed="rId3"/>
          <a:stretch>
            <a:fillRect/>
          </a:stretch>
        </p:blipFill>
        <p:spPr>
          <a:xfrm>
            <a:off x="1488853" y="1058137"/>
            <a:ext cx="1467384" cy="1304342"/>
          </a:xfrm>
          <a:prstGeom prst="rect">
            <a:avLst/>
          </a:prstGeom>
        </p:spPr>
      </p:pic>
    </p:spTree>
    <p:extLst>
      <p:ext uri="{BB962C8B-B14F-4D97-AF65-F5344CB8AC3E}">
        <p14:creationId xmlns:p14="http://schemas.microsoft.com/office/powerpoint/2010/main" val="292188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39C6A52-701F-1F46-AB8D-9B735BB24035}" type="slidenum">
              <a:rPr lang="it-IT" smtClean="0"/>
              <a:t>34</a:t>
            </a:fld>
            <a:endParaRPr lang="it-IT"/>
          </a:p>
        </p:txBody>
      </p:sp>
      <p:sp>
        <p:nvSpPr>
          <p:cNvPr id="6" name="Rettangolo 5"/>
          <p:cNvSpPr/>
          <p:nvPr/>
        </p:nvSpPr>
        <p:spPr>
          <a:xfrm>
            <a:off x="4697262" y="2224888"/>
            <a:ext cx="6427420" cy="2939266"/>
          </a:xfrm>
          <a:prstGeom prst="rect">
            <a:avLst/>
          </a:prstGeom>
          <a:pattFill prst="pct5">
            <a:fgClr>
              <a:schemeClr val="bg1">
                <a:lumMod val="95000"/>
              </a:schemeClr>
            </a:fgClr>
            <a:bgClr>
              <a:schemeClr val="bg1"/>
            </a:bgClr>
          </a:pattFill>
        </p:spPr>
        <p:txBody>
          <a:bodyPr wrap="square">
            <a:spAutoFit/>
          </a:bodyPr>
          <a:lstStyle/>
          <a:p>
            <a:pPr algn="just"/>
            <a:r>
              <a:rPr lang="it-IT" sz="2800" b="1" dirty="0">
                <a:solidFill>
                  <a:srgbClr val="FF6600"/>
                </a:solidFill>
                <a:latin typeface="Calibri" panose="020F0502020204030204" pitchFamily="34" charset="0"/>
                <a:cs typeface="Calibri" panose="020F0502020204030204" pitchFamily="34" charset="0"/>
              </a:rPr>
              <a:t>Art. 2485. Obblighi degli amministratori</a:t>
            </a:r>
          </a:p>
          <a:p>
            <a:pPr algn="just"/>
            <a:endParaRPr lang="it-IT" sz="1200" dirty="0">
              <a:latin typeface="Calibri" panose="020F0502020204030204" pitchFamily="34" charset="0"/>
              <a:cs typeface="Calibri" panose="020F0502020204030204" pitchFamily="34" charset="0"/>
            </a:endParaRPr>
          </a:p>
          <a:p>
            <a:pPr algn="just">
              <a:spcBef>
                <a:spcPts val="600"/>
              </a:spcBef>
            </a:pPr>
            <a:r>
              <a:rPr lang="it-IT" sz="2800" b="0" i="0" u="none" strike="noStrike" dirty="0">
                <a:solidFill>
                  <a:srgbClr val="0C0C0F"/>
                </a:solidFill>
                <a:effectLst/>
                <a:latin typeface="Calibri" panose="020F0502020204030204" pitchFamily="34" charset="0"/>
                <a:cs typeface="Calibri" panose="020F0502020204030204" pitchFamily="34" charset="0"/>
              </a:rPr>
              <a:t>Gli amministratori devono </a:t>
            </a:r>
            <a:r>
              <a:rPr lang="it-IT" sz="2800" b="1" i="0" u="none" strike="noStrike" dirty="0">
                <a:solidFill>
                  <a:schemeClr val="accent2">
                    <a:lumMod val="75000"/>
                  </a:schemeClr>
                </a:solidFill>
                <a:effectLst/>
                <a:latin typeface="Calibri" panose="020F0502020204030204" pitchFamily="34" charset="0"/>
                <a:cs typeface="Calibri" panose="020F0502020204030204" pitchFamily="34" charset="0"/>
              </a:rPr>
              <a:t>senza indugio </a:t>
            </a:r>
            <a:r>
              <a:rPr lang="it-IT" sz="2800" b="0" i="0" u="none" strike="noStrike" dirty="0">
                <a:solidFill>
                  <a:srgbClr val="0C0C0F"/>
                </a:solidFill>
                <a:effectLst/>
                <a:latin typeface="Calibri" panose="020F0502020204030204" pitchFamily="34" charset="0"/>
                <a:cs typeface="Calibri" panose="020F0502020204030204" pitchFamily="34" charset="0"/>
              </a:rPr>
              <a:t>accertare il verificarsi di una causa di scioglimento e procedere agli adempimenti previsti dal terzo comma dell'articolo 2484. </a:t>
            </a:r>
          </a:p>
        </p:txBody>
      </p:sp>
      <p:sp>
        <p:nvSpPr>
          <p:cNvPr id="4" name="Cornice 3">
            <a:extLst>
              <a:ext uri="{FF2B5EF4-FFF2-40B4-BE49-F238E27FC236}">
                <a16:creationId xmlns:a16="http://schemas.microsoft.com/office/drawing/2014/main" id="{53F1610A-4480-6C37-7823-603C7898E4E9}"/>
              </a:ext>
            </a:extLst>
          </p:cNvPr>
          <p:cNvSpPr/>
          <p:nvPr/>
        </p:nvSpPr>
        <p:spPr>
          <a:xfrm>
            <a:off x="0" y="0"/>
            <a:ext cx="12192000" cy="6858000"/>
          </a:xfrm>
          <a:prstGeom prst="frame">
            <a:avLst>
              <a:gd name="adj1" fmla="val 482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Immagine 4">
            <a:extLst>
              <a:ext uri="{FF2B5EF4-FFF2-40B4-BE49-F238E27FC236}">
                <a16:creationId xmlns:a16="http://schemas.microsoft.com/office/drawing/2014/main" id="{330A9C7E-E662-85DF-4EDB-A4AE2E2FB679}"/>
              </a:ext>
            </a:extLst>
          </p:cNvPr>
          <p:cNvPicPr>
            <a:picLocks noChangeAspect="1"/>
          </p:cNvPicPr>
          <p:nvPr/>
        </p:nvPicPr>
        <p:blipFill>
          <a:blip r:embed="rId2"/>
          <a:stretch>
            <a:fillRect/>
          </a:stretch>
        </p:blipFill>
        <p:spPr>
          <a:xfrm>
            <a:off x="376751" y="331718"/>
            <a:ext cx="879646" cy="488062"/>
          </a:xfrm>
          <a:prstGeom prst="rect">
            <a:avLst/>
          </a:prstGeom>
        </p:spPr>
      </p:pic>
      <p:sp>
        <p:nvSpPr>
          <p:cNvPr id="7" name="Ritaglia angolo diagonale rettangolo 6">
            <a:extLst>
              <a:ext uri="{FF2B5EF4-FFF2-40B4-BE49-F238E27FC236}">
                <a16:creationId xmlns:a16="http://schemas.microsoft.com/office/drawing/2014/main" id="{10CBD5BB-8A43-49F2-006A-D62986261A3C}"/>
              </a:ext>
            </a:extLst>
          </p:cNvPr>
          <p:cNvSpPr/>
          <p:nvPr/>
        </p:nvSpPr>
        <p:spPr>
          <a:xfrm>
            <a:off x="267222" y="2396692"/>
            <a:ext cx="3328393" cy="3774924"/>
          </a:xfrm>
          <a:prstGeom prst="snip2DiagRect">
            <a:avLst>
              <a:gd name="adj1" fmla="val 0"/>
              <a:gd name="adj2" fmla="val 16667"/>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b="1" dirty="0">
                <a:solidFill>
                  <a:schemeClr val="bg1"/>
                </a:solidFill>
              </a:rPr>
              <a:t>Chi deve accertare l’esistenza di una causa di scioglimento ??</a:t>
            </a:r>
          </a:p>
        </p:txBody>
      </p:sp>
      <p:sp>
        <p:nvSpPr>
          <p:cNvPr id="8" name="Cornice 7">
            <a:extLst>
              <a:ext uri="{FF2B5EF4-FFF2-40B4-BE49-F238E27FC236}">
                <a16:creationId xmlns:a16="http://schemas.microsoft.com/office/drawing/2014/main" id="{89679B4F-FEAD-AE7F-7B0A-96C17B5545A0}"/>
              </a:ext>
            </a:extLst>
          </p:cNvPr>
          <p:cNvSpPr/>
          <p:nvPr/>
        </p:nvSpPr>
        <p:spPr>
          <a:xfrm>
            <a:off x="3705144" y="1111592"/>
            <a:ext cx="8219634" cy="5060023"/>
          </a:xfrm>
          <a:prstGeom prst="frame">
            <a:avLst>
              <a:gd name="adj1" fmla="val 273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3" name="Immagine 2">
            <a:extLst>
              <a:ext uri="{FF2B5EF4-FFF2-40B4-BE49-F238E27FC236}">
                <a16:creationId xmlns:a16="http://schemas.microsoft.com/office/drawing/2014/main" id="{ACFA3A68-E602-FBB6-E16C-57387C7A21F3}"/>
              </a:ext>
            </a:extLst>
          </p:cNvPr>
          <p:cNvPicPr>
            <a:picLocks noChangeAspect="1"/>
          </p:cNvPicPr>
          <p:nvPr/>
        </p:nvPicPr>
        <p:blipFill>
          <a:blip r:embed="rId3"/>
          <a:stretch>
            <a:fillRect/>
          </a:stretch>
        </p:blipFill>
        <p:spPr>
          <a:xfrm>
            <a:off x="1488853" y="1058137"/>
            <a:ext cx="1467384" cy="1304342"/>
          </a:xfrm>
          <a:prstGeom prst="rect">
            <a:avLst/>
          </a:prstGeom>
        </p:spPr>
      </p:pic>
    </p:spTree>
    <p:extLst>
      <p:ext uri="{BB962C8B-B14F-4D97-AF65-F5344CB8AC3E}">
        <p14:creationId xmlns:p14="http://schemas.microsoft.com/office/powerpoint/2010/main" val="2310310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158642" y="1321681"/>
            <a:ext cx="7216561" cy="4524315"/>
          </a:xfrm>
          <a:prstGeom prst="rect">
            <a:avLst/>
          </a:prstGeom>
        </p:spPr>
        <p:txBody>
          <a:bodyPr wrap="square">
            <a:spAutoFit/>
          </a:bodyPr>
          <a:lstStyle/>
          <a:p>
            <a:r>
              <a:rPr lang="it-IT" sz="2400" b="1" dirty="0">
                <a:solidFill>
                  <a:srgbClr val="FF6600"/>
                </a:solidFill>
              </a:rPr>
              <a:t>Art. 2486. Poteri degli amministratori.</a:t>
            </a:r>
          </a:p>
          <a:p>
            <a:endParaRPr lang="it-IT" sz="1200" b="1" dirty="0"/>
          </a:p>
          <a:p>
            <a:pPr algn="just" fontAlgn="base"/>
            <a:r>
              <a:rPr lang="it-IT" sz="2400" dirty="0"/>
              <a:t>Al verificarsi di una causa di scioglimento e fino al momento della consegna di cui all'articolo 2487-bis, gli amministratori conservano il </a:t>
            </a:r>
            <a:r>
              <a:rPr lang="it-IT" sz="2400" b="1" dirty="0"/>
              <a:t>potere di </a:t>
            </a:r>
            <a:r>
              <a:rPr lang="it-IT" sz="2400" b="1" u="sng" dirty="0"/>
              <a:t>gestire la società</a:t>
            </a:r>
            <a:r>
              <a:rPr lang="it-IT" sz="2400" u="sng" dirty="0"/>
              <a:t>, </a:t>
            </a:r>
            <a:r>
              <a:rPr lang="it-IT" sz="2400" b="1" u="sng" dirty="0"/>
              <a:t>ai soli fini della conservazione dell'integrità e del valore del patrimonio sociale</a:t>
            </a:r>
            <a:r>
              <a:rPr lang="it-IT" sz="2400" b="1" dirty="0"/>
              <a:t>.</a:t>
            </a:r>
          </a:p>
          <a:p>
            <a:pPr algn="just" fontAlgn="base"/>
            <a:endParaRPr lang="it-IT" sz="1200" dirty="0"/>
          </a:p>
          <a:p>
            <a:pPr algn="just" fontAlgn="base"/>
            <a:r>
              <a:rPr lang="it-IT" sz="2400" dirty="0"/>
              <a:t>Gli amministratori </a:t>
            </a:r>
            <a:r>
              <a:rPr lang="it-IT" sz="2400" b="1" dirty="0"/>
              <a:t>sono personalmente e solidalmente responsabili dei danni arrecati alla </a:t>
            </a:r>
            <a:r>
              <a:rPr lang="it-IT" sz="2400" b="1" u="sng" dirty="0"/>
              <a:t>società</a:t>
            </a:r>
            <a:r>
              <a:rPr lang="it-IT" sz="2400" dirty="0"/>
              <a:t>, </a:t>
            </a:r>
            <a:r>
              <a:rPr lang="it-IT" sz="2400" b="1" dirty="0"/>
              <a:t>ai </a:t>
            </a:r>
            <a:r>
              <a:rPr lang="it-IT" sz="2400" b="1" u="sng" dirty="0"/>
              <a:t>soci</a:t>
            </a:r>
            <a:r>
              <a:rPr lang="it-IT" sz="2400" b="1" dirty="0"/>
              <a:t>, ai </a:t>
            </a:r>
            <a:r>
              <a:rPr lang="it-IT" sz="2400" b="1" u="sng" dirty="0"/>
              <a:t>creditori</a:t>
            </a:r>
            <a:r>
              <a:rPr lang="it-IT" sz="2400" b="1" dirty="0"/>
              <a:t> sociali ed ai </a:t>
            </a:r>
            <a:r>
              <a:rPr lang="it-IT" sz="2400" b="1" u="sng" dirty="0"/>
              <a:t>terzi</a:t>
            </a:r>
            <a:r>
              <a:rPr lang="it-IT" sz="2400" dirty="0"/>
              <a:t>, per atti od omissioni compiuti in violazione del precedente comma. (art. 2392 cc)</a:t>
            </a:r>
          </a:p>
        </p:txBody>
      </p:sp>
      <p:sp>
        <p:nvSpPr>
          <p:cNvPr id="3" name="Segnaposto numero diapositiva 2"/>
          <p:cNvSpPr>
            <a:spLocks noGrp="1"/>
          </p:cNvSpPr>
          <p:nvPr>
            <p:ph type="sldNum" sz="quarter" idx="12"/>
          </p:nvPr>
        </p:nvSpPr>
        <p:spPr/>
        <p:txBody>
          <a:bodyPr/>
          <a:lstStyle/>
          <a:p>
            <a:fld id="{E39C6A52-701F-1F46-AB8D-9B735BB24035}" type="slidenum">
              <a:rPr lang="it-IT" smtClean="0"/>
              <a:t>35</a:t>
            </a:fld>
            <a:endParaRPr lang="it-IT"/>
          </a:p>
        </p:txBody>
      </p:sp>
      <p:sp>
        <p:nvSpPr>
          <p:cNvPr id="7" name="Ritaglia angolo diagonale rettangolo 6"/>
          <p:cNvSpPr/>
          <p:nvPr/>
        </p:nvSpPr>
        <p:spPr>
          <a:xfrm>
            <a:off x="415125" y="1982911"/>
            <a:ext cx="3328393" cy="4089116"/>
          </a:xfrm>
          <a:prstGeom prst="snip2DiagRect">
            <a:avLst>
              <a:gd name="adj1" fmla="val 0"/>
              <a:gd name="adj2" fmla="val 16667"/>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800" b="1" dirty="0">
                <a:solidFill>
                  <a:schemeClr val="bg1"/>
                </a:solidFill>
              </a:rPr>
              <a:t>L’obbligo di conservazione dell’integrità del patrimonio</a:t>
            </a:r>
          </a:p>
        </p:txBody>
      </p:sp>
      <p:sp>
        <p:nvSpPr>
          <p:cNvPr id="5" name="Cornice 4">
            <a:extLst>
              <a:ext uri="{FF2B5EF4-FFF2-40B4-BE49-F238E27FC236}">
                <a16:creationId xmlns:a16="http://schemas.microsoft.com/office/drawing/2014/main" id="{BCE44141-AC4D-B6E1-6E63-7D2005D5EFBF}"/>
              </a:ext>
            </a:extLst>
          </p:cNvPr>
          <p:cNvSpPr/>
          <p:nvPr/>
        </p:nvSpPr>
        <p:spPr>
          <a:xfrm>
            <a:off x="0" y="0"/>
            <a:ext cx="12192000" cy="6858000"/>
          </a:xfrm>
          <a:prstGeom prst="frame">
            <a:avLst>
              <a:gd name="adj1" fmla="val 482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9" name="Immagine 8">
            <a:extLst>
              <a:ext uri="{FF2B5EF4-FFF2-40B4-BE49-F238E27FC236}">
                <a16:creationId xmlns:a16="http://schemas.microsoft.com/office/drawing/2014/main" id="{6327745F-C861-05F8-18D6-7B44C8338A80}"/>
              </a:ext>
            </a:extLst>
          </p:cNvPr>
          <p:cNvPicPr>
            <a:picLocks noChangeAspect="1"/>
          </p:cNvPicPr>
          <p:nvPr/>
        </p:nvPicPr>
        <p:blipFill>
          <a:blip r:embed="rId2"/>
          <a:stretch>
            <a:fillRect/>
          </a:stretch>
        </p:blipFill>
        <p:spPr>
          <a:xfrm>
            <a:off x="376751" y="331718"/>
            <a:ext cx="879646" cy="488062"/>
          </a:xfrm>
          <a:prstGeom prst="rect">
            <a:avLst/>
          </a:prstGeom>
        </p:spPr>
      </p:pic>
      <p:sp>
        <p:nvSpPr>
          <p:cNvPr id="11" name="Cornice 10">
            <a:extLst>
              <a:ext uri="{FF2B5EF4-FFF2-40B4-BE49-F238E27FC236}">
                <a16:creationId xmlns:a16="http://schemas.microsoft.com/office/drawing/2014/main" id="{3EB95D97-E5F7-B85D-BD46-103A6B44F2D3}"/>
              </a:ext>
            </a:extLst>
          </p:cNvPr>
          <p:cNvSpPr/>
          <p:nvPr/>
        </p:nvSpPr>
        <p:spPr>
          <a:xfrm>
            <a:off x="3743518" y="1012004"/>
            <a:ext cx="8123134" cy="5060023"/>
          </a:xfrm>
          <a:prstGeom prst="frame">
            <a:avLst>
              <a:gd name="adj1" fmla="val 273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2" name="Immagine 11">
            <a:extLst>
              <a:ext uri="{FF2B5EF4-FFF2-40B4-BE49-F238E27FC236}">
                <a16:creationId xmlns:a16="http://schemas.microsoft.com/office/drawing/2014/main" id="{F287F035-ACFC-D9F4-6911-2FDCB4F514EE}"/>
              </a:ext>
            </a:extLst>
          </p:cNvPr>
          <p:cNvPicPr>
            <a:picLocks noChangeAspect="1"/>
          </p:cNvPicPr>
          <p:nvPr/>
        </p:nvPicPr>
        <p:blipFill>
          <a:blip r:embed="rId3"/>
          <a:stretch>
            <a:fillRect/>
          </a:stretch>
        </p:blipFill>
        <p:spPr>
          <a:xfrm>
            <a:off x="1671521" y="614529"/>
            <a:ext cx="1467384" cy="1304342"/>
          </a:xfrm>
          <a:prstGeom prst="rect">
            <a:avLst/>
          </a:prstGeom>
        </p:spPr>
      </p:pic>
    </p:spTree>
    <p:extLst>
      <p:ext uri="{BB962C8B-B14F-4D97-AF65-F5344CB8AC3E}">
        <p14:creationId xmlns:p14="http://schemas.microsoft.com/office/powerpoint/2010/main" val="19670717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E39C6A52-701F-1F46-AB8D-9B735BB24035}" type="slidenum">
              <a:rPr lang="it-IT" smtClean="0"/>
              <a:t>36</a:t>
            </a:fld>
            <a:endParaRPr lang="it-IT"/>
          </a:p>
        </p:txBody>
      </p:sp>
      <p:sp>
        <p:nvSpPr>
          <p:cNvPr id="2" name="Rettangolo 1"/>
          <p:cNvSpPr/>
          <p:nvPr/>
        </p:nvSpPr>
        <p:spPr>
          <a:xfrm>
            <a:off x="3842536" y="1681807"/>
            <a:ext cx="7564856" cy="4093428"/>
          </a:xfrm>
          <a:prstGeom prst="rect">
            <a:avLst/>
          </a:prstGeom>
        </p:spPr>
        <p:txBody>
          <a:bodyPr wrap="square">
            <a:spAutoFit/>
          </a:bodyPr>
          <a:lstStyle/>
          <a:p>
            <a:pPr algn="just" fontAlgn="base"/>
            <a:r>
              <a:rPr lang="it-IT" sz="2000" b="1" dirty="0">
                <a:solidFill>
                  <a:srgbClr val="FF6600"/>
                </a:solidFill>
              </a:rPr>
              <a:t>Art. 2394. Responsabilità verso i creditori sociali.</a:t>
            </a:r>
          </a:p>
          <a:p>
            <a:pPr algn="just" fontAlgn="base"/>
            <a:endParaRPr lang="it-IT" sz="2000" dirty="0"/>
          </a:p>
          <a:p>
            <a:pPr algn="just" fontAlgn="base"/>
            <a:r>
              <a:rPr lang="it-IT" sz="2000" dirty="0"/>
              <a:t>Gli amministratori rispondono verso </a:t>
            </a:r>
            <a:r>
              <a:rPr lang="it-IT" sz="2000" b="1" dirty="0"/>
              <a:t>i creditori sociali</a:t>
            </a:r>
            <a:r>
              <a:rPr lang="it-IT" sz="2000" dirty="0"/>
              <a:t> per </a:t>
            </a:r>
            <a:r>
              <a:rPr lang="it-IT" sz="2000" b="1" dirty="0"/>
              <a:t>l'inosservanza degli obblighi inerenti alla </a:t>
            </a:r>
            <a:r>
              <a:rPr lang="it-IT" sz="2000" b="1" u="sng" dirty="0"/>
              <a:t>conservazione dell'integrità del patrimonio sociale</a:t>
            </a:r>
            <a:r>
              <a:rPr lang="it-IT" sz="2000" b="1" dirty="0"/>
              <a:t>.</a:t>
            </a:r>
            <a:endParaRPr lang="it-IT" sz="2000" dirty="0"/>
          </a:p>
          <a:p>
            <a:pPr algn="just" fontAlgn="base"/>
            <a:endParaRPr lang="it-IT" sz="1000" b="1" dirty="0"/>
          </a:p>
          <a:p>
            <a:pPr algn="just" fontAlgn="base"/>
            <a:r>
              <a:rPr lang="it-IT" sz="2000" b="1" dirty="0"/>
              <a:t>L'azione può essere proposta dai creditori quando il patrimonio sociale risulta insufficiente al soddisfacimento dei loro crediti.</a:t>
            </a:r>
            <a:endParaRPr lang="it-IT" sz="2000" dirty="0"/>
          </a:p>
          <a:p>
            <a:pPr algn="just" fontAlgn="base"/>
            <a:endParaRPr lang="it-IT" sz="1000" dirty="0"/>
          </a:p>
          <a:p>
            <a:pPr algn="just" fontAlgn="base"/>
            <a:r>
              <a:rPr lang="it-IT" sz="2000" dirty="0"/>
              <a:t>La rinunzia all'azione da parte della società non impedisce l'esercizio dell'azione da parte dei creditori sociali. La transazione può essere impugnata dai creditori sociali soltanto con l'azione revocatoria quando ne ricorrono gli estremi.</a:t>
            </a:r>
          </a:p>
        </p:txBody>
      </p:sp>
      <p:sp>
        <p:nvSpPr>
          <p:cNvPr id="5" name="Rettangolo con due angoli in diagonale ritagliati 4">
            <a:extLst>
              <a:ext uri="{FF2B5EF4-FFF2-40B4-BE49-F238E27FC236}">
                <a16:creationId xmlns:a16="http://schemas.microsoft.com/office/drawing/2014/main" id="{131AD9E5-68BC-8A9B-B4E0-5EF0253E3E38}"/>
              </a:ext>
            </a:extLst>
          </p:cNvPr>
          <p:cNvSpPr/>
          <p:nvPr/>
        </p:nvSpPr>
        <p:spPr>
          <a:xfrm>
            <a:off x="380145" y="2404153"/>
            <a:ext cx="3082246" cy="3667874"/>
          </a:xfrm>
          <a:prstGeom prst="snip2Diag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bg1"/>
                </a:solidFill>
              </a:rPr>
              <a:t>La responsabilità verso i creditori sociali</a:t>
            </a:r>
            <a:endParaRPr lang="it-IT" sz="2400" dirty="0">
              <a:solidFill>
                <a:schemeClr val="bg1"/>
              </a:solidFill>
            </a:endParaRPr>
          </a:p>
        </p:txBody>
      </p:sp>
      <p:sp>
        <p:nvSpPr>
          <p:cNvPr id="10" name="Cornice 9">
            <a:extLst>
              <a:ext uri="{FF2B5EF4-FFF2-40B4-BE49-F238E27FC236}">
                <a16:creationId xmlns:a16="http://schemas.microsoft.com/office/drawing/2014/main" id="{7FFA6E76-96AD-CA07-DCCB-66D28B432D92}"/>
              </a:ext>
            </a:extLst>
          </p:cNvPr>
          <p:cNvSpPr/>
          <p:nvPr/>
        </p:nvSpPr>
        <p:spPr>
          <a:xfrm>
            <a:off x="0" y="0"/>
            <a:ext cx="12192000" cy="6858000"/>
          </a:xfrm>
          <a:prstGeom prst="frame">
            <a:avLst>
              <a:gd name="adj1" fmla="val 482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1" name="Cornice 10">
            <a:extLst>
              <a:ext uri="{FF2B5EF4-FFF2-40B4-BE49-F238E27FC236}">
                <a16:creationId xmlns:a16="http://schemas.microsoft.com/office/drawing/2014/main" id="{DB917E73-626D-8382-9A8E-887CF3CD25AD}"/>
              </a:ext>
            </a:extLst>
          </p:cNvPr>
          <p:cNvSpPr/>
          <p:nvPr/>
        </p:nvSpPr>
        <p:spPr>
          <a:xfrm>
            <a:off x="3462391" y="1268858"/>
            <a:ext cx="8404261" cy="4803169"/>
          </a:xfrm>
          <a:prstGeom prst="frame">
            <a:avLst>
              <a:gd name="adj1" fmla="val 273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2" name="Immagine 11">
            <a:extLst>
              <a:ext uri="{FF2B5EF4-FFF2-40B4-BE49-F238E27FC236}">
                <a16:creationId xmlns:a16="http://schemas.microsoft.com/office/drawing/2014/main" id="{AC8AC27C-26C1-095D-48E8-97775D21864E}"/>
              </a:ext>
            </a:extLst>
          </p:cNvPr>
          <p:cNvPicPr>
            <a:picLocks noChangeAspect="1"/>
          </p:cNvPicPr>
          <p:nvPr/>
        </p:nvPicPr>
        <p:blipFill>
          <a:blip r:embed="rId2"/>
          <a:stretch>
            <a:fillRect/>
          </a:stretch>
        </p:blipFill>
        <p:spPr>
          <a:xfrm>
            <a:off x="376751" y="331718"/>
            <a:ext cx="879646" cy="488062"/>
          </a:xfrm>
          <a:prstGeom prst="rect">
            <a:avLst/>
          </a:prstGeom>
        </p:spPr>
      </p:pic>
      <p:pic>
        <p:nvPicPr>
          <p:cNvPr id="13" name="Immagine 12">
            <a:extLst>
              <a:ext uri="{FF2B5EF4-FFF2-40B4-BE49-F238E27FC236}">
                <a16:creationId xmlns:a16="http://schemas.microsoft.com/office/drawing/2014/main" id="{AEAD51A3-4E0D-4879-F6A4-99955A5B7DDA}"/>
              </a:ext>
            </a:extLst>
          </p:cNvPr>
          <p:cNvPicPr>
            <a:picLocks noChangeAspect="1"/>
          </p:cNvPicPr>
          <p:nvPr/>
        </p:nvPicPr>
        <p:blipFill>
          <a:blip r:embed="rId3"/>
          <a:stretch>
            <a:fillRect/>
          </a:stretch>
        </p:blipFill>
        <p:spPr>
          <a:xfrm>
            <a:off x="1423989" y="1099811"/>
            <a:ext cx="1467384" cy="1304342"/>
          </a:xfrm>
          <a:prstGeom prst="rect">
            <a:avLst/>
          </a:prstGeom>
        </p:spPr>
      </p:pic>
    </p:spTree>
    <p:extLst>
      <p:ext uri="{BB962C8B-B14F-4D97-AF65-F5344CB8AC3E}">
        <p14:creationId xmlns:p14="http://schemas.microsoft.com/office/powerpoint/2010/main" val="399173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39C6A52-701F-1F46-AB8D-9B735BB24035}" type="slidenum">
              <a:rPr lang="it-IT" smtClean="0"/>
              <a:t>37</a:t>
            </a:fld>
            <a:endParaRPr lang="it-IT"/>
          </a:p>
        </p:txBody>
      </p:sp>
      <p:sp>
        <p:nvSpPr>
          <p:cNvPr id="5" name="Rettangolo con angoli arrotondati 4">
            <a:extLst>
              <a:ext uri="{FF2B5EF4-FFF2-40B4-BE49-F238E27FC236}">
                <a16:creationId xmlns:a16="http://schemas.microsoft.com/office/drawing/2014/main" id="{A29F221B-ADE8-FBC4-BB24-8FA52A3492E2}"/>
              </a:ext>
            </a:extLst>
          </p:cNvPr>
          <p:cNvSpPr/>
          <p:nvPr/>
        </p:nvSpPr>
        <p:spPr>
          <a:xfrm>
            <a:off x="318784" y="1552704"/>
            <a:ext cx="2968946" cy="230531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solidFill>
                  <a:schemeClr val="bg1"/>
                </a:solidFill>
              </a:rPr>
              <a:t>Che cosa e’ il </a:t>
            </a:r>
            <a:r>
              <a:rPr lang="it-IT" b="1" dirty="0">
                <a:solidFill>
                  <a:schemeClr val="bg1"/>
                </a:solidFill>
              </a:rPr>
              <a:t>DSCR </a:t>
            </a:r>
          </a:p>
          <a:p>
            <a:pPr algn="ctr"/>
            <a:r>
              <a:rPr lang="it-IT" b="1" dirty="0">
                <a:solidFill>
                  <a:schemeClr val="bg1"/>
                </a:solidFill>
              </a:rPr>
              <a:t>(</a:t>
            </a:r>
            <a:r>
              <a:rPr lang="it-IT" b="1" dirty="0" err="1">
                <a:solidFill>
                  <a:schemeClr val="bg1"/>
                </a:solidFill>
              </a:rPr>
              <a:t>Debt</a:t>
            </a:r>
            <a:r>
              <a:rPr lang="it-IT" b="1" dirty="0">
                <a:solidFill>
                  <a:schemeClr val="bg1"/>
                </a:solidFill>
              </a:rPr>
              <a:t> Service Coverage Ratio) ???</a:t>
            </a:r>
          </a:p>
        </p:txBody>
      </p:sp>
      <p:sp>
        <p:nvSpPr>
          <p:cNvPr id="12" name="CasellaDiTesto 11">
            <a:extLst>
              <a:ext uri="{FF2B5EF4-FFF2-40B4-BE49-F238E27FC236}">
                <a16:creationId xmlns:a16="http://schemas.microsoft.com/office/drawing/2014/main" id="{AA4061E7-CCE4-91A2-5B8A-41BFC16A165E}"/>
              </a:ext>
            </a:extLst>
          </p:cNvPr>
          <p:cNvSpPr txBox="1"/>
          <p:nvPr/>
        </p:nvSpPr>
        <p:spPr>
          <a:xfrm>
            <a:off x="3481419" y="4568053"/>
            <a:ext cx="7491872" cy="164660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pPr>
            <a:r>
              <a:rPr lang="it-IT" sz="1600" dirty="0">
                <a:effectLst/>
                <a:latin typeface="Calibri" panose="020F0502020204030204" pitchFamily="34" charset="0"/>
              </a:rPr>
              <a:t>Il DSCR è utilizzabile solo in presenza di </a:t>
            </a:r>
            <a:r>
              <a:rPr lang="it-IT" sz="1600" b="1" u="sng" dirty="0">
                <a:solidFill>
                  <a:srgbClr val="0070C0"/>
                </a:solidFill>
                <a:effectLst/>
                <a:latin typeface="Calibri" panose="020F0502020204030204" pitchFamily="34" charset="0"/>
              </a:rPr>
              <a:t>dati prognostici ritenuti affidabili</a:t>
            </a:r>
            <a:r>
              <a:rPr lang="it-IT" sz="1600" b="1" dirty="0">
                <a:solidFill>
                  <a:srgbClr val="0070C0"/>
                </a:solidFill>
                <a:effectLst/>
                <a:latin typeface="Calibri" panose="020F0502020204030204" pitchFamily="34" charset="0"/>
              </a:rPr>
              <a:t> </a:t>
            </a:r>
            <a:r>
              <a:rPr lang="it-IT" sz="1600" dirty="0">
                <a:effectLst/>
                <a:latin typeface="Calibri" panose="020F0502020204030204" pitchFamily="34" charset="0"/>
              </a:rPr>
              <a:t>dagli organi di controllo secondo il loro giudizio professionale. </a:t>
            </a:r>
            <a:endParaRPr lang="it-IT" sz="1600" dirty="0"/>
          </a:p>
          <a:p>
            <a:pPr algn="just">
              <a:spcBef>
                <a:spcPts val="600"/>
              </a:spcBef>
            </a:pPr>
            <a:r>
              <a:rPr lang="it-IT" sz="1600" dirty="0">
                <a:effectLst/>
                <a:latin typeface="Calibri" panose="020F0502020204030204" pitchFamily="34" charset="0"/>
              </a:rPr>
              <a:t>La stima del dato prognostico è compito dell’organo amministrativo delegato, attraverso il ricorso agli adeguati assetti. La valutazione della relativa adeguatezza rientra tra i doveri dell’organo amministrativo che è chiamato a “</a:t>
            </a:r>
            <a:r>
              <a:rPr lang="it-IT" sz="1600" i="1" dirty="0">
                <a:effectLst/>
                <a:latin typeface="Calibri" panose="020F0502020204030204" pitchFamily="34" charset="0"/>
              </a:rPr>
              <a:t>valutare costantemente... se sussiste l’equilibrio finanziario e quale è il prevedibile andamento della gestione</a:t>
            </a:r>
            <a:r>
              <a:rPr lang="it-IT" sz="1600" dirty="0">
                <a:effectLst/>
                <a:latin typeface="Calibri" panose="020F0502020204030204" pitchFamily="34" charset="0"/>
              </a:rPr>
              <a:t>”. </a:t>
            </a:r>
            <a:endParaRPr lang="it-IT" sz="1600" dirty="0"/>
          </a:p>
        </p:txBody>
      </p:sp>
      <p:sp>
        <p:nvSpPr>
          <p:cNvPr id="7" name="CasellaDiTesto 6">
            <a:extLst>
              <a:ext uri="{FF2B5EF4-FFF2-40B4-BE49-F238E27FC236}">
                <a16:creationId xmlns:a16="http://schemas.microsoft.com/office/drawing/2014/main" id="{715A8CF0-DDAE-28B5-6B01-2CFCCDBBF140}"/>
              </a:ext>
            </a:extLst>
          </p:cNvPr>
          <p:cNvSpPr txBox="1"/>
          <p:nvPr/>
        </p:nvSpPr>
        <p:spPr>
          <a:xfrm>
            <a:off x="4199667" y="2164395"/>
            <a:ext cx="7628351" cy="1000274"/>
          </a:xfrm>
          <a:prstGeom prst="rect">
            <a:avLst/>
          </a:prstGeom>
          <a:noFill/>
        </p:spPr>
        <p:txBody>
          <a:bodyPr wrap="square">
            <a:spAutoFit/>
          </a:bodyPr>
          <a:lstStyle/>
          <a:p>
            <a:pPr marL="317500" indent="-317500" algn="ctr"/>
            <a:r>
              <a:rPr lang="it-IT" sz="2400" b="1" i="0" u="none" strike="noStrike" dirty="0">
                <a:solidFill>
                  <a:srgbClr val="747474"/>
                </a:solidFill>
                <a:effectLst/>
                <a:latin typeface="Corbel" panose="020B0503020204020204" pitchFamily="34" charset="0"/>
              </a:rPr>
              <a:t>Flusso di cassa al servizio del debito</a:t>
            </a:r>
          </a:p>
          <a:p>
            <a:pPr marL="317500" indent="-317500" algn="ctr"/>
            <a:endParaRPr lang="it-IT" sz="1100" b="1" i="0" u="none" strike="noStrike" dirty="0">
              <a:solidFill>
                <a:srgbClr val="747474"/>
              </a:solidFill>
              <a:effectLst/>
              <a:latin typeface="Corbel" panose="020B0503020204020204" pitchFamily="34" charset="0"/>
            </a:endParaRPr>
          </a:p>
          <a:p>
            <a:pPr marL="317500" indent="-317500" algn="ctr"/>
            <a:r>
              <a:rPr lang="it-IT" sz="2400" b="1" i="0" u="none" strike="noStrike" dirty="0">
                <a:solidFill>
                  <a:srgbClr val="747474"/>
                </a:solidFill>
                <a:effectLst/>
                <a:latin typeface="Corbel" panose="020B0503020204020204" pitchFamily="34" charset="0"/>
              </a:rPr>
              <a:t>(Quota capitale annua debito + Oneri finanziari)</a:t>
            </a:r>
            <a:endParaRPr lang="it-IT" sz="2400" b="0" i="0" u="none" strike="noStrike" dirty="0">
              <a:solidFill>
                <a:srgbClr val="747474"/>
              </a:solidFill>
              <a:effectLst/>
              <a:latin typeface="Corbel" panose="020B0503020204020204" pitchFamily="34" charset="0"/>
            </a:endParaRPr>
          </a:p>
        </p:txBody>
      </p:sp>
      <p:sp>
        <p:nvSpPr>
          <p:cNvPr id="10" name="CasellaDiTesto 9">
            <a:extLst>
              <a:ext uri="{FF2B5EF4-FFF2-40B4-BE49-F238E27FC236}">
                <a16:creationId xmlns:a16="http://schemas.microsoft.com/office/drawing/2014/main" id="{C7D25F26-C6DD-4D9F-656D-5374E2FC5319}"/>
              </a:ext>
            </a:extLst>
          </p:cNvPr>
          <p:cNvSpPr txBox="1"/>
          <p:nvPr/>
        </p:nvSpPr>
        <p:spPr>
          <a:xfrm>
            <a:off x="3481419" y="2380609"/>
            <a:ext cx="1334167" cy="523220"/>
          </a:xfrm>
          <a:prstGeom prst="rect">
            <a:avLst/>
          </a:prstGeom>
          <a:noFill/>
        </p:spPr>
        <p:txBody>
          <a:bodyPr wrap="square">
            <a:spAutoFit/>
          </a:bodyPr>
          <a:lstStyle/>
          <a:p>
            <a:r>
              <a:rPr lang="it-IT" sz="2800" b="1" i="0" u="none" strike="noStrike" dirty="0">
                <a:ln w="0"/>
                <a:solidFill>
                  <a:schemeClr val="accent2">
                    <a:lumMod val="75000"/>
                  </a:schemeClr>
                </a:solidFill>
                <a:effectLst>
                  <a:outerShdw blurRad="38100" dist="25400" dir="5400000" algn="ctr" rotWithShape="0">
                    <a:srgbClr val="6E747A">
                      <a:alpha val="43000"/>
                    </a:srgbClr>
                  </a:outerShdw>
                </a:effectLst>
                <a:latin typeface="Corbel" panose="020B0503020204020204" pitchFamily="34" charset="0"/>
              </a:rPr>
              <a:t>DSCR =</a:t>
            </a:r>
            <a:endParaRPr lang="it-IT" sz="2800" b="1" dirty="0">
              <a:ln w="0"/>
              <a:solidFill>
                <a:schemeClr val="accent2">
                  <a:lumMod val="75000"/>
                </a:schemeClr>
              </a:solidFill>
              <a:effectLst>
                <a:outerShdw blurRad="38100" dist="25400" dir="5400000" algn="ctr" rotWithShape="0">
                  <a:srgbClr val="6E747A">
                    <a:alpha val="43000"/>
                  </a:srgbClr>
                </a:outerShdw>
              </a:effectLst>
              <a:latin typeface="Corbel" panose="020B0503020204020204" pitchFamily="34" charset="0"/>
            </a:endParaRPr>
          </a:p>
        </p:txBody>
      </p:sp>
      <p:cxnSp>
        <p:nvCxnSpPr>
          <p:cNvPr id="13" name="Connettore 1 12">
            <a:extLst>
              <a:ext uri="{FF2B5EF4-FFF2-40B4-BE49-F238E27FC236}">
                <a16:creationId xmlns:a16="http://schemas.microsoft.com/office/drawing/2014/main" id="{E1DB4B54-1987-3466-2774-BA61C6C2B034}"/>
              </a:ext>
            </a:extLst>
          </p:cNvPr>
          <p:cNvCxnSpPr/>
          <p:nvPr/>
        </p:nvCxnSpPr>
        <p:spPr>
          <a:xfrm>
            <a:off x="4815586" y="2668057"/>
            <a:ext cx="6325643" cy="0"/>
          </a:xfrm>
          <a:prstGeom prst="line">
            <a:avLst/>
          </a:prstGeom>
          <a:ln w="539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Cornice 15">
            <a:extLst>
              <a:ext uri="{FF2B5EF4-FFF2-40B4-BE49-F238E27FC236}">
                <a16:creationId xmlns:a16="http://schemas.microsoft.com/office/drawing/2014/main" id="{03B98304-66FD-9785-CCAD-F42EE0B11B94}"/>
              </a:ext>
            </a:extLst>
          </p:cNvPr>
          <p:cNvSpPr/>
          <p:nvPr/>
        </p:nvSpPr>
        <p:spPr>
          <a:xfrm>
            <a:off x="0" y="0"/>
            <a:ext cx="12192000" cy="6858000"/>
          </a:xfrm>
          <a:prstGeom prst="frame">
            <a:avLst>
              <a:gd name="adj1" fmla="val 441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7" name="Rettangolo con angoli arrotondati 16">
            <a:extLst>
              <a:ext uri="{FF2B5EF4-FFF2-40B4-BE49-F238E27FC236}">
                <a16:creationId xmlns:a16="http://schemas.microsoft.com/office/drawing/2014/main" id="{B2677633-66C6-E945-6D38-D59D2A616941}"/>
              </a:ext>
            </a:extLst>
          </p:cNvPr>
          <p:cNvSpPr/>
          <p:nvPr/>
        </p:nvSpPr>
        <p:spPr>
          <a:xfrm>
            <a:off x="3481419" y="3555746"/>
            <a:ext cx="7491871" cy="711390"/>
          </a:xfrm>
          <a:prstGeom prst="roundRect">
            <a:avLst/>
          </a:prstGeom>
          <a:solidFill>
            <a:schemeClr val="accent4">
              <a:lumMod val="40000"/>
              <a:lumOff val="60000"/>
            </a:schemeClr>
          </a:solidFill>
          <a:ln>
            <a:no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800" b="0" i="0" u="none" strike="noStrike" dirty="0">
                <a:solidFill>
                  <a:srgbClr val="747474"/>
                </a:solidFill>
                <a:effectLst/>
                <a:latin typeface="Calibri" panose="020F0502020204030204" pitchFamily="34" charset="0"/>
                <a:cs typeface="Calibri" panose="020F0502020204030204" pitchFamily="34" charset="0"/>
              </a:rPr>
              <a:t>Se l’indice è </a:t>
            </a:r>
            <a:r>
              <a:rPr lang="it-IT" sz="1800" b="1" i="0" u="none" strike="noStrike" dirty="0">
                <a:solidFill>
                  <a:srgbClr val="747474"/>
                </a:solidFill>
                <a:effectLst/>
                <a:latin typeface="Calibri" panose="020F0502020204030204" pitchFamily="34" charset="0"/>
                <a:cs typeface="Calibri" panose="020F0502020204030204" pitchFamily="34" charset="0"/>
              </a:rPr>
              <a:t>inferiore a 1 </a:t>
            </a:r>
            <a:r>
              <a:rPr lang="it-IT" sz="1800" b="0" i="0" u="none" strike="noStrike" dirty="0">
                <a:solidFill>
                  <a:srgbClr val="747474"/>
                </a:solidFill>
                <a:effectLst/>
                <a:latin typeface="Calibri" panose="020F0502020204030204" pitchFamily="34" charset="0"/>
                <a:cs typeface="Calibri" panose="020F0502020204030204" pitchFamily="34" charset="0"/>
              </a:rPr>
              <a:t>significa che probabilmente l’azienda non sarà in grado di rimborsare il suo debito nei tempi stabiliti.</a:t>
            </a:r>
            <a:endParaRPr lang="it-IT" sz="1800" dirty="0">
              <a:latin typeface="Calibri" panose="020F0502020204030204" pitchFamily="34" charset="0"/>
              <a:cs typeface="Calibri" panose="020F0502020204030204" pitchFamily="34" charset="0"/>
            </a:endParaRPr>
          </a:p>
        </p:txBody>
      </p:sp>
      <p:sp>
        <p:nvSpPr>
          <p:cNvPr id="18" name="Cornice 17">
            <a:extLst>
              <a:ext uri="{FF2B5EF4-FFF2-40B4-BE49-F238E27FC236}">
                <a16:creationId xmlns:a16="http://schemas.microsoft.com/office/drawing/2014/main" id="{67E7B9AF-1814-3184-676C-1352E3FFF7F1}"/>
              </a:ext>
            </a:extLst>
          </p:cNvPr>
          <p:cNvSpPr/>
          <p:nvPr/>
        </p:nvSpPr>
        <p:spPr>
          <a:xfrm>
            <a:off x="3287730" y="300625"/>
            <a:ext cx="8662100" cy="6283055"/>
          </a:xfrm>
          <a:prstGeom prst="frame">
            <a:avLst>
              <a:gd name="adj1" fmla="val 213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9" name="Immagine 18">
            <a:extLst>
              <a:ext uri="{FF2B5EF4-FFF2-40B4-BE49-F238E27FC236}">
                <a16:creationId xmlns:a16="http://schemas.microsoft.com/office/drawing/2014/main" id="{AB8033DB-73EE-E46E-D830-D02671638533}"/>
              </a:ext>
            </a:extLst>
          </p:cNvPr>
          <p:cNvPicPr>
            <a:picLocks noChangeAspect="1"/>
          </p:cNvPicPr>
          <p:nvPr/>
        </p:nvPicPr>
        <p:blipFill>
          <a:blip r:embed="rId2"/>
          <a:stretch>
            <a:fillRect/>
          </a:stretch>
        </p:blipFill>
        <p:spPr>
          <a:xfrm>
            <a:off x="318784" y="300625"/>
            <a:ext cx="879646" cy="488062"/>
          </a:xfrm>
          <a:prstGeom prst="rect">
            <a:avLst/>
          </a:prstGeom>
        </p:spPr>
      </p:pic>
    </p:spTree>
    <p:extLst>
      <p:ext uri="{BB962C8B-B14F-4D97-AF65-F5344CB8AC3E}">
        <p14:creationId xmlns:p14="http://schemas.microsoft.com/office/powerpoint/2010/main" val="205972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id="{748127B6-CBE9-CC4F-7E30-EEFD241F4D20}"/>
              </a:ext>
            </a:extLst>
          </p:cNvPr>
          <p:cNvSpPr/>
          <p:nvPr/>
        </p:nvSpPr>
        <p:spPr>
          <a:xfrm>
            <a:off x="972869" y="2342366"/>
            <a:ext cx="10408011" cy="3432849"/>
          </a:xfrm>
          <a:prstGeom prst="roundRect">
            <a:avLst/>
          </a:prstGeom>
          <a:gradFill>
            <a:gsLst>
              <a:gs pos="91000">
                <a:schemeClr val="accent1">
                  <a:lumMod val="5000"/>
                  <a:lumOff val="95000"/>
                </a:schemeClr>
              </a:gs>
              <a:gs pos="95000">
                <a:schemeClr val="accent1">
                  <a:lumMod val="45000"/>
                  <a:lumOff val="55000"/>
                </a:schemeClr>
              </a:gs>
              <a:gs pos="99000">
                <a:schemeClr val="accent1">
                  <a:lumMod val="45000"/>
                  <a:lumOff val="55000"/>
                </a:schemeClr>
              </a:gs>
              <a:gs pos="100000">
                <a:schemeClr val="accent1">
                  <a:lumMod val="30000"/>
                  <a:lumOff val="70000"/>
                </a:schemeClr>
              </a:gs>
            </a:gsLst>
            <a:lin ang="5400000" scaled="1"/>
          </a:gra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numero diapositiva 1"/>
          <p:cNvSpPr>
            <a:spLocks noGrp="1"/>
          </p:cNvSpPr>
          <p:nvPr>
            <p:ph type="sldNum" sz="quarter" idx="12"/>
          </p:nvPr>
        </p:nvSpPr>
        <p:spPr/>
        <p:txBody>
          <a:bodyPr/>
          <a:lstStyle/>
          <a:p>
            <a:fld id="{E39C6A52-701F-1F46-AB8D-9B735BB24035}" type="slidenum">
              <a:rPr lang="it-IT" smtClean="0"/>
              <a:t>38</a:t>
            </a:fld>
            <a:endParaRPr lang="it-IT"/>
          </a:p>
        </p:txBody>
      </p:sp>
      <p:sp>
        <p:nvSpPr>
          <p:cNvPr id="5" name="Rettangolo con angoli arrotondati 4">
            <a:extLst>
              <a:ext uri="{FF2B5EF4-FFF2-40B4-BE49-F238E27FC236}">
                <a16:creationId xmlns:a16="http://schemas.microsoft.com/office/drawing/2014/main" id="{A29F221B-ADE8-FBC4-BB24-8FA52A3492E2}"/>
              </a:ext>
            </a:extLst>
          </p:cNvPr>
          <p:cNvSpPr/>
          <p:nvPr/>
        </p:nvSpPr>
        <p:spPr>
          <a:xfrm>
            <a:off x="972869" y="258099"/>
            <a:ext cx="10313997" cy="74022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solidFill>
                  <a:schemeClr val="bg1"/>
                </a:solidFill>
              </a:rPr>
              <a:t>Come si calcola il </a:t>
            </a:r>
            <a:r>
              <a:rPr lang="it-IT" b="1" dirty="0">
                <a:solidFill>
                  <a:schemeClr val="bg1"/>
                </a:solidFill>
              </a:rPr>
              <a:t>DSCR (</a:t>
            </a:r>
            <a:r>
              <a:rPr lang="it-IT" b="1" dirty="0" err="1">
                <a:solidFill>
                  <a:schemeClr val="bg1"/>
                </a:solidFill>
              </a:rPr>
              <a:t>Debt</a:t>
            </a:r>
            <a:r>
              <a:rPr lang="it-IT" b="1" dirty="0">
                <a:solidFill>
                  <a:schemeClr val="bg1"/>
                </a:solidFill>
              </a:rPr>
              <a:t> Service Coverage Ratio) </a:t>
            </a:r>
            <a:r>
              <a:rPr lang="it-IT" sz="1800" b="1" dirty="0">
                <a:solidFill>
                  <a:schemeClr val="bg1"/>
                </a:solidFill>
              </a:rPr>
              <a:t>???</a:t>
            </a:r>
          </a:p>
        </p:txBody>
      </p:sp>
      <p:sp>
        <p:nvSpPr>
          <p:cNvPr id="6" name="CasellaDiTesto 5">
            <a:extLst>
              <a:ext uri="{FF2B5EF4-FFF2-40B4-BE49-F238E27FC236}">
                <a16:creationId xmlns:a16="http://schemas.microsoft.com/office/drawing/2014/main" id="{8CFB875E-E212-E385-FFF0-93E5C04AC5C7}"/>
              </a:ext>
            </a:extLst>
          </p:cNvPr>
          <p:cNvSpPr txBox="1"/>
          <p:nvPr/>
        </p:nvSpPr>
        <p:spPr>
          <a:xfrm>
            <a:off x="1077238" y="1255114"/>
            <a:ext cx="10209628" cy="369332"/>
          </a:xfrm>
          <a:prstGeom prst="rect">
            <a:avLst/>
          </a:prstGeom>
          <a:noFill/>
        </p:spPr>
        <p:txBody>
          <a:bodyPr wrap="square">
            <a:spAutoFit/>
          </a:bodyPr>
          <a:lstStyle/>
          <a:p>
            <a:r>
              <a:rPr lang="it-IT" sz="1800" dirty="0">
                <a:effectLst/>
                <a:latin typeface="Calibri" panose="020F0502020204030204" pitchFamily="34" charset="0"/>
              </a:rPr>
              <a:t>Per il calcolo del DSCR possono essere alternativamente seguiti due approcci basati su </a:t>
            </a:r>
            <a:r>
              <a:rPr lang="it-IT" sz="1800" b="1" dirty="0">
                <a:effectLst/>
                <a:latin typeface="Calibri" panose="020F0502020204030204" pitchFamily="34" charset="0"/>
              </a:rPr>
              <a:t>budget di tesoreria</a:t>
            </a:r>
            <a:r>
              <a:rPr lang="it-IT" sz="1800" dirty="0">
                <a:effectLst/>
                <a:latin typeface="Calibri" panose="020F0502020204030204" pitchFamily="34" charset="0"/>
              </a:rPr>
              <a:t>. </a:t>
            </a:r>
            <a:endParaRPr lang="it-IT" dirty="0"/>
          </a:p>
        </p:txBody>
      </p:sp>
      <p:sp>
        <p:nvSpPr>
          <p:cNvPr id="9" name="CasellaDiTesto 8">
            <a:extLst>
              <a:ext uri="{FF2B5EF4-FFF2-40B4-BE49-F238E27FC236}">
                <a16:creationId xmlns:a16="http://schemas.microsoft.com/office/drawing/2014/main" id="{294E5D9D-6D5A-B4AE-B60E-5ECCB98B1445}"/>
              </a:ext>
            </a:extLst>
          </p:cNvPr>
          <p:cNvSpPr txBox="1"/>
          <p:nvPr/>
        </p:nvSpPr>
        <p:spPr>
          <a:xfrm>
            <a:off x="972869" y="1763373"/>
            <a:ext cx="10123567" cy="3839513"/>
          </a:xfrm>
          <a:prstGeom prst="rect">
            <a:avLst/>
          </a:prstGeom>
          <a:noFill/>
        </p:spPr>
        <p:txBody>
          <a:bodyPr wrap="square">
            <a:spAutoFit/>
          </a:bodyPr>
          <a:lstStyle/>
          <a:p>
            <a:pPr>
              <a:spcBef>
                <a:spcPts val="600"/>
              </a:spcBef>
            </a:pPr>
            <a:r>
              <a:rPr lang="it-IT" sz="2800" b="1" dirty="0">
                <a:solidFill>
                  <a:srgbClr val="C00000"/>
                </a:solidFill>
                <a:effectLst/>
                <a:highlight>
                  <a:srgbClr val="FFFF00"/>
                </a:highlight>
                <a:latin typeface="Arial Rounded MT Bold" panose="020F0704030504030204" pitchFamily="34" charset="77"/>
                <a:ea typeface="Verdana" panose="020B0604030504040204" pitchFamily="34" charset="0"/>
                <a:cs typeface="Verdana" panose="020B0604030504040204" pitchFamily="34" charset="0"/>
              </a:rPr>
              <a:t>1° approccio </a:t>
            </a:r>
            <a:endParaRPr lang="it-IT" sz="2800" dirty="0">
              <a:solidFill>
                <a:srgbClr val="C00000"/>
              </a:solidFill>
              <a:effectLst/>
              <a:highlight>
                <a:srgbClr val="FFFF00"/>
              </a:highlight>
              <a:latin typeface="Arial Rounded MT Bold" panose="020F0704030504030204" pitchFamily="34" charset="77"/>
              <a:ea typeface="Verdana" panose="020B0604030504040204" pitchFamily="34" charset="0"/>
              <a:cs typeface="Verdana" panose="020B0604030504040204" pitchFamily="34" charset="0"/>
            </a:endParaRPr>
          </a:p>
          <a:p>
            <a:pPr marL="360363" algn="just">
              <a:spcBef>
                <a:spcPts val="600"/>
              </a:spcBef>
            </a:pPr>
            <a:endParaRPr lang="it-IT" sz="1050" dirty="0">
              <a:effectLst/>
              <a:latin typeface="Calibri" panose="020F0502020204030204" pitchFamily="34" charset="0"/>
            </a:endParaRPr>
          </a:p>
          <a:p>
            <a:pPr marL="360363" algn="just">
              <a:spcBef>
                <a:spcPts val="600"/>
              </a:spcBef>
            </a:pPr>
            <a:r>
              <a:rPr lang="it-IT" sz="1800" dirty="0">
                <a:effectLst/>
                <a:latin typeface="Calibri" panose="020F0502020204030204" pitchFamily="34" charset="0"/>
              </a:rPr>
              <a:t>Il DSCR deriva da un </a:t>
            </a:r>
            <a:r>
              <a:rPr lang="it-IT" sz="1800" b="1" u="sng" dirty="0">
                <a:solidFill>
                  <a:srgbClr val="C00000"/>
                </a:solidFill>
                <a:effectLst/>
                <a:latin typeface="Calibri" panose="020F0502020204030204" pitchFamily="34" charset="0"/>
              </a:rPr>
              <a:t>budget di tesoreria</a:t>
            </a:r>
            <a:r>
              <a:rPr lang="it-IT" sz="1800" dirty="0">
                <a:effectLst/>
                <a:latin typeface="Calibri" panose="020F0502020204030204" pitchFamily="34" charset="0"/>
              </a:rPr>
              <a:t>, redatto dall’impresa, che rappresenti le entrate e le uscite di disponibilità liquide attese nei successivi sei mesi. </a:t>
            </a:r>
            <a:endParaRPr lang="it-IT" dirty="0"/>
          </a:p>
          <a:p>
            <a:pPr marL="360363" algn="just">
              <a:spcBef>
                <a:spcPts val="600"/>
              </a:spcBef>
            </a:pPr>
            <a:r>
              <a:rPr lang="it-IT" sz="1800" dirty="0">
                <a:effectLst/>
                <a:latin typeface="Calibri" panose="020F0502020204030204" pitchFamily="34" charset="0"/>
              </a:rPr>
              <a:t>Da tale budget si ricavano il numeratore e il denominatore dell’indice: </a:t>
            </a:r>
            <a:endParaRPr lang="it-IT" dirty="0"/>
          </a:p>
          <a:p>
            <a:pPr marL="622300" indent="-174625" algn="just">
              <a:spcBef>
                <a:spcPts val="600"/>
              </a:spcBef>
            </a:pPr>
            <a:r>
              <a:rPr lang="it-IT" dirty="0">
                <a:latin typeface="Calibri" panose="020F0502020204030204" pitchFamily="34" charset="0"/>
              </a:rPr>
              <a:t>- al </a:t>
            </a:r>
            <a:r>
              <a:rPr lang="it-IT" b="1" u="sng" dirty="0">
                <a:solidFill>
                  <a:srgbClr val="FF814D"/>
                </a:solidFill>
                <a:latin typeface="Calibri" panose="020F0502020204030204" pitchFamily="34" charset="0"/>
              </a:rPr>
              <a:t>numeratore</a:t>
            </a:r>
            <a:r>
              <a:rPr lang="it-IT" dirty="0">
                <a:latin typeface="Calibri" panose="020F0502020204030204" pitchFamily="34" charset="0"/>
              </a:rPr>
              <a:t> si sommano </a:t>
            </a:r>
            <a:r>
              <a:rPr lang="it-IT" b="1" dirty="0">
                <a:solidFill>
                  <a:srgbClr val="0070C0"/>
                </a:solidFill>
                <a:latin typeface="Calibri" panose="020F0502020204030204" pitchFamily="34" charset="0"/>
              </a:rPr>
              <a:t>tutte le risorse disponibili </a:t>
            </a:r>
            <a:r>
              <a:rPr lang="it-IT" dirty="0">
                <a:latin typeface="Calibri" panose="020F0502020204030204" pitchFamily="34" charset="0"/>
              </a:rPr>
              <a:t>per il suddetto servizio al debito, dati dal </a:t>
            </a:r>
            <a:r>
              <a:rPr lang="it-IT" b="1" dirty="0">
                <a:solidFill>
                  <a:srgbClr val="0070C0"/>
                </a:solidFill>
                <a:latin typeface="Calibri" panose="020F0502020204030204" pitchFamily="34" charset="0"/>
              </a:rPr>
              <a:t>totale delle entrate di liquidità previste nei prossimi sei mesi</a:t>
            </a:r>
            <a:r>
              <a:rPr lang="it-IT" dirty="0">
                <a:latin typeface="Calibri" panose="020F0502020204030204" pitchFamily="34" charset="0"/>
              </a:rPr>
              <a:t>, incluse le </a:t>
            </a:r>
            <a:r>
              <a:rPr lang="it-IT" b="1" dirty="0">
                <a:solidFill>
                  <a:srgbClr val="0070C0"/>
                </a:solidFill>
                <a:latin typeface="Calibri" panose="020F0502020204030204" pitchFamily="34" charset="0"/>
              </a:rPr>
              <a:t>giacenze iniziali di cassa</a:t>
            </a:r>
            <a:r>
              <a:rPr lang="it-IT" dirty="0">
                <a:latin typeface="Calibri" panose="020F0502020204030204" pitchFamily="34" charset="0"/>
              </a:rPr>
              <a:t>, dal quale sottrarre tutte le </a:t>
            </a:r>
            <a:r>
              <a:rPr lang="it-IT" b="1" dirty="0">
                <a:solidFill>
                  <a:srgbClr val="0070C0"/>
                </a:solidFill>
                <a:latin typeface="Calibri" panose="020F0502020204030204" pitchFamily="34" charset="0"/>
              </a:rPr>
              <a:t>uscite di liquidità previste riferite allo stesso periodo</a:t>
            </a:r>
            <a:r>
              <a:rPr lang="it-IT" dirty="0">
                <a:latin typeface="Calibri" panose="020F0502020204030204" pitchFamily="34" charset="0"/>
              </a:rPr>
              <a:t>, </a:t>
            </a:r>
            <a:r>
              <a:rPr lang="it-IT" b="1" dirty="0">
                <a:latin typeface="Calibri" panose="020F0502020204030204" pitchFamily="34" charset="0"/>
              </a:rPr>
              <a:t>ad eccezione dei rimborsi dei debiti posti al denominatore</a:t>
            </a:r>
            <a:r>
              <a:rPr lang="it-IT" dirty="0">
                <a:latin typeface="Calibri" panose="020F0502020204030204" pitchFamily="34" charset="0"/>
              </a:rPr>
              <a:t>.</a:t>
            </a:r>
            <a:r>
              <a:rPr lang="it-IT" dirty="0">
                <a:solidFill>
                  <a:srgbClr val="0070C0"/>
                </a:solidFill>
                <a:latin typeface="Calibri" panose="020F0502020204030204" pitchFamily="34" charset="0"/>
              </a:rPr>
              <a:t> (</a:t>
            </a:r>
            <a:r>
              <a:rPr lang="it-IT" b="1" dirty="0">
                <a:solidFill>
                  <a:srgbClr val="0070C0"/>
                </a:solidFill>
                <a:latin typeface="Calibri" panose="020F0502020204030204" pitchFamily="34" charset="0"/>
              </a:rPr>
              <a:t>*</a:t>
            </a:r>
            <a:r>
              <a:rPr lang="it-IT" dirty="0">
                <a:solidFill>
                  <a:srgbClr val="0070C0"/>
                </a:solidFill>
                <a:latin typeface="Calibri" panose="020F0502020204030204" pitchFamily="34" charset="0"/>
              </a:rPr>
              <a:t>) </a:t>
            </a:r>
          </a:p>
          <a:p>
            <a:pPr marL="622300" indent="-174625" algn="just">
              <a:spcBef>
                <a:spcPts val="600"/>
              </a:spcBef>
            </a:pPr>
            <a:r>
              <a:rPr lang="it-IT" sz="1800" dirty="0">
                <a:effectLst/>
                <a:latin typeface="Calibri" panose="020F0502020204030204" pitchFamily="34" charset="0"/>
              </a:rPr>
              <a:t>- al </a:t>
            </a:r>
            <a:r>
              <a:rPr lang="it-IT" sz="1800" b="1" u="sng" dirty="0">
                <a:solidFill>
                  <a:srgbClr val="FF814D"/>
                </a:solidFill>
                <a:effectLst/>
                <a:latin typeface="Calibri" panose="020F0502020204030204" pitchFamily="34" charset="0"/>
              </a:rPr>
              <a:t>denominatore</a:t>
            </a:r>
            <a:r>
              <a:rPr lang="it-IT" sz="1800" dirty="0">
                <a:effectLst/>
                <a:latin typeface="Calibri" panose="020F0502020204030204" pitchFamily="34" charset="0"/>
              </a:rPr>
              <a:t> si sommano le </a:t>
            </a:r>
            <a:r>
              <a:rPr lang="it-IT" sz="1800" b="1" dirty="0">
                <a:solidFill>
                  <a:srgbClr val="0070C0"/>
                </a:solidFill>
                <a:effectLst/>
                <a:latin typeface="Calibri" panose="020F0502020204030204" pitchFamily="34" charset="0"/>
              </a:rPr>
              <a:t>uscite previste contrattualmente per rimborso di debiti finanziari </a:t>
            </a:r>
            <a:r>
              <a:rPr lang="it-IT" sz="1800" dirty="0">
                <a:effectLst/>
                <a:latin typeface="Calibri" panose="020F0502020204030204" pitchFamily="34" charset="0"/>
              </a:rPr>
              <a:t>(verso banche o altri finanziatori). Il rimborso è inteso come pagamento della quota capitale contrattualmente previsto per i successivi sei mesi. </a:t>
            </a:r>
            <a:endParaRPr lang="it-IT" dirty="0"/>
          </a:p>
        </p:txBody>
      </p:sp>
      <p:sp>
        <p:nvSpPr>
          <p:cNvPr id="4" name="CasellaDiTesto 3">
            <a:extLst>
              <a:ext uri="{FF2B5EF4-FFF2-40B4-BE49-F238E27FC236}">
                <a16:creationId xmlns:a16="http://schemas.microsoft.com/office/drawing/2014/main" id="{B0A381C7-8B02-12FD-851D-363C647B8819}"/>
              </a:ext>
            </a:extLst>
          </p:cNvPr>
          <p:cNvSpPr txBox="1"/>
          <p:nvPr/>
        </p:nvSpPr>
        <p:spPr>
          <a:xfrm>
            <a:off x="1067318" y="5917838"/>
            <a:ext cx="9691604" cy="830997"/>
          </a:xfrm>
          <a:prstGeom prst="rect">
            <a:avLst/>
          </a:prstGeom>
          <a:noFill/>
        </p:spPr>
        <p:txBody>
          <a:bodyPr wrap="square">
            <a:spAutoFit/>
          </a:bodyPr>
          <a:lstStyle/>
          <a:p>
            <a:pPr marL="184150" indent="-184150" algn="just"/>
            <a:r>
              <a:rPr lang="it-IT" sz="1200" b="1" dirty="0">
                <a:solidFill>
                  <a:srgbClr val="0070C0"/>
                </a:solidFill>
                <a:effectLst/>
                <a:latin typeface="Calibri" panose="020F0502020204030204" pitchFamily="34" charset="0"/>
              </a:rPr>
              <a:t>(*) </a:t>
            </a:r>
            <a:r>
              <a:rPr lang="it-IT" sz="1200" dirty="0">
                <a:effectLst/>
                <a:latin typeface="Calibri" panose="020F0502020204030204" pitchFamily="34" charset="0"/>
              </a:rPr>
              <a:t>Si tiene quindi conto al numeratore anche </a:t>
            </a:r>
            <a:r>
              <a:rPr lang="it-IT" sz="1200" b="1" dirty="0">
                <a:effectLst/>
                <a:latin typeface="Calibri" panose="020F0502020204030204" pitchFamily="34" charset="0"/>
              </a:rPr>
              <a:t>della gestione degli investimenti e della gestione finanziaria</a:t>
            </a:r>
            <a:r>
              <a:rPr lang="it-IT" sz="1200" dirty="0">
                <a:effectLst/>
                <a:latin typeface="Calibri" panose="020F0502020204030204" pitchFamily="34" charset="0"/>
              </a:rPr>
              <a:t>. Nell’ambito di quest’ultima, rilevano anche i </a:t>
            </a:r>
            <a:r>
              <a:rPr lang="it-IT" sz="1200" b="1" dirty="0">
                <a:solidFill>
                  <a:srgbClr val="0070C0"/>
                </a:solidFill>
                <a:effectLst/>
                <a:latin typeface="Calibri" panose="020F0502020204030204" pitchFamily="34" charset="0"/>
              </a:rPr>
              <a:t>flussi attivi derivanti dalle linee di credito non utilizzate</a:t>
            </a:r>
            <a:r>
              <a:rPr lang="it-IT" sz="1200" dirty="0">
                <a:effectLst/>
                <a:latin typeface="Calibri" panose="020F0502020204030204" pitchFamily="34" charset="0"/>
              </a:rPr>
              <a:t> delle quali, nell’orizzonte temporale di riferimento, si renda disponibile l’utilizzo. Con riferimento alle linee autoliquidanti, esse dovrebbero essere considerate fruibili per la sola parte relativa ai crediti commerciali che, sulla base delle disposizioni convenute, sono ‘anticipabili’. </a:t>
            </a:r>
            <a:endParaRPr lang="it-IT" sz="1200" dirty="0"/>
          </a:p>
        </p:txBody>
      </p:sp>
      <p:pic>
        <p:nvPicPr>
          <p:cNvPr id="7" name="Immagine 6">
            <a:extLst>
              <a:ext uri="{FF2B5EF4-FFF2-40B4-BE49-F238E27FC236}">
                <a16:creationId xmlns:a16="http://schemas.microsoft.com/office/drawing/2014/main" id="{8FD9C47D-30D1-CC58-4890-D0F29C001756}"/>
              </a:ext>
            </a:extLst>
          </p:cNvPr>
          <p:cNvPicPr>
            <a:picLocks noChangeAspect="1"/>
          </p:cNvPicPr>
          <p:nvPr/>
        </p:nvPicPr>
        <p:blipFill>
          <a:blip r:embed="rId2"/>
          <a:stretch>
            <a:fillRect/>
          </a:stretch>
        </p:blipFill>
        <p:spPr>
          <a:xfrm>
            <a:off x="81274" y="59650"/>
            <a:ext cx="715339" cy="396898"/>
          </a:xfrm>
          <a:prstGeom prst="rect">
            <a:avLst/>
          </a:prstGeom>
        </p:spPr>
      </p:pic>
    </p:spTree>
    <p:extLst>
      <p:ext uri="{BB962C8B-B14F-4D97-AF65-F5344CB8AC3E}">
        <p14:creationId xmlns:p14="http://schemas.microsoft.com/office/powerpoint/2010/main" val="3118206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id="{676FF6F0-8E05-30F4-8461-0C15C1733A48}"/>
              </a:ext>
            </a:extLst>
          </p:cNvPr>
          <p:cNvSpPr/>
          <p:nvPr/>
        </p:nvSpPr>
        <p:spPr>
          <a:xfrm>
            <a:off x="972869" y="1979112"/>
            <a:ext cx="10408011" cy="4492401"/>
          </a:xfrm>
          <a:prstGeom prst="roundRect">
            <a:avLst/>
          </a:prstGeom>
          <a:gradFill>
            <a:gsLst>
              <a:gs pos="91000">
                <a:schemeClr val="accent1">
                  <a:lumMod val="5000"/>
                  <a:lumOff val="95000"/>
                </a:schemeClr>
              </a:gs>
              <a:gs pos="95000">
                <a:schemeClr val="accent1">
                  <a:lumMod val="45000"/>
                  <a:lumOff val="55000"/>
                </a:schemeClr>
              </a:gs>
              <a:gs pos="99000">
                <a:schemeClr val="accent1">
                  <a:lumMod val="45000"/>
                  <a:lumOff val="55000"/>
                </a:schemeClr>
              </a:gs>
              <a:gs pos="100000">
                <a:schemeClr val="accent1">
                  <a:lumMod val="30000"/>
                  <a:lumOff val="70000"/>
                </a:schemeClr>
              </a:gs>
            </a:gsLst>
            <a:lin ang="5400000" scaled="1"/>
          </a:gra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numero diapositiva 1"/>
          <p:cNvSpPr>
            <a:spLocks noGrp="1"/>
          </p:cNvSpPr>
          <p:nvPr>
            <p:ph type="sldNum" sz="quarter" idx="12"/>
          </p:nvPr>
        </p:nvSpPr>
        <p:spPr/>
        <p:txBody>
          <a:bodyPr/>
          <a:lstStyle/>
          <a:p>
            <a:fld id="{E39C6A52-701F-1F46-AB8D-9B735BB24035}" type="slidenum">
              <a:rPr lang="it-IT" smtClean="0"/>
              <a:t>39</a:t>
            </a:fld>
            <a:endParaRPr lang="it-IT"/>
          </a:p>
        </p:txBody>
      </p:sp>
      <p:sp>
        <p:nvSpPr>
          <p:cNvPr id="5" name="Rettangolo con angoli arrotondati 4">
            <a:extLst>
              <a:ext uri="{FF2B5EF4-FFF2-40B4-BE49-F238E27FC236}">
                <a16:creationId xmlns:a16="http://schemas.microsoft.com/office/drawing/2014/main" id="{A29F221B-ADE8-FBC4-BB24-8FA52A3492E2}"/>
              </a:ext>
            </a:extLst>
          </p:cNvPr>
          <p:cNvSpPr/>
          <p:nvPr/>
        </p:nvSpPr>
        <p:spPr>
          <a:xfrm>
            <a:off x="972869" y="258099"/>
            <a:ext cx="10313997" cy="74022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a:solidFill>
                  <a:schemeClr val="bg1"/>
                </a:solidFill>
              </a:rPr>
              <a:t>Quando sorgono i presupposti della liquidazione ???</a:t>
            </a:r>
            <a:endParaRPr lang="it-IT" sz="1800" b="1" dirty="0">
              <a:solidFill>
                <a:schemeClr val="bg1"/>
              </a:solidFill>
            </a:endParaRPr>
          </a:p>
        </p:txBody>
      </p:sp>
      <p:sp>
        <p:nvSpPr>
          <p:cNvPr id="6" name="CasellaDiTesto 5">
            <a:extLst>
              <a:ext uri="{FF2B5EF4-FFF2-40B4-BE49-F238E27FC236}">
                <a16:creationId xmlns:a16="http://schemas.microsoft.com/office/drawing/2014/main" id="{8CFB875E-E212-E385-FFF0-93E5C04AC5C7}"/>
              </a:ext>
            </a:extLst>
          </p:cNvPr>
          <p:cNvSpPr txBox="1"/>
          <p:nvPr/>
        </p:nvSpPr>
        <p:spPr>
          <a:xfrm>
            <a:off x="1077238" y="1255114"/>
            <a:ext cx="10209628" cy="369332"/>
          </a:xfrm>
          <a:prstGeom prst="rect">
            <a:avLst/>
          </a:prstGeom>
          <a:noFill/>
        </p:spPr>
        <p:txBody>
          <a:bodyPr wrap="square">
            <a:spAutoFit/>
          </a:bodyPr>
          <a:lstStyle/>
          <a:p>
            <a:r>
              <a:rPr lang="it-IT" sz="1800" dirty="0">
                <a:effectLst/>
                <a:latin typeface="Calibri" panose="020F0502020204030204" pitchFamily="34" charset="0"/>
              </a:rPr>
              <a:t>Per il calcolo del DSCR possono essere alternativamente seguiti due approcci basati su budget di tesoreria. </a:t>
            </a:r>
            <a:endParaRPr lang="it-IT" dirty="0"/>
          </a:p>
        </p:txBody>
      </p:sp>
      <p:sp>
        <p:nvSpPr>
          <p:cNvPr id="4" name="CasellaDiTesto 3">
            <a:extLst>
              <a:ext uri="{FF2B5EF4-FFF2-40B4-BE49-F238E27FC236}">
                <a16:creationId xmlns:a16="http://schemas.microsoft.com/office/drawing/2014/main" id="{95570C04-64F6-C06A-A644-D96564C5AFA4}"/>
              </a:ext>
            </a:extLst>
          </p:cNvPr>
          <p:cNvSpPr txBox="1"/>
          <p:nvPr/>
        </p:nvSpPr>
        <p:spPr>
          <a:xfrm>
            <a:off x="1077238" y="1743664"/>
            <a:ext cx="10047444" cy="4524315"/>
          </a:xfrm>
          <a:prstGeom prst="rect">
            <a:avLst/>
          </a:prstGeom>
          <a:noFill/>
        </p:spPr>
        <p:txBody>
          <a:bodyPr wrap="square">
            <a:spAutoFit/>
          </a:bodyPr>
          <a:lstStyle/>
          <a:p>
            <a:pPr algn="just">
              <a:spcBef>
                <a:spcPts val="600"/>
              </a:spcBef>
            </a:pPr>
            <a:r>
              <a:rPr lang="it-IT" sz="2400" b="1" dirty="0">
                <a:solidFill>
                  <a:srgbClr val="C00000"/>
                </a:solidFill>
                <a:effectLst/>
                <a:highlight>
                  <a:srgbClr val="FFFF00"/>
                </a:highlight>
                <a:latin typeface="Arial Rounded MT Bold" panose="020F0704030504030204" pitchFamily="34" charset="77"/>
              </a:rPr>
              <a:t>2° approccio </a:t>
            </a:r>
            <a:endParaRPr lang="it-IT" sz="2400" dirty="0">
              <a:solidFill>
                <a:srgbClr val="C00000"/>
              </a:solidFill>
              <a:highlight>
                <a:srgbClr val="FFFF00"/>
              </a:highlight>
              <a:latin typeface="Arial Rounded MT Bold" panose="020F0704030504030204" pitchFamily="34" charset="77"/>
            </a:endParaRPr>
          </a:p>
          <a:p>
            <a:pPr marL="360363" algn="just">
              <a:spcBef>
                <a:spcPts val="600"/>
              </a:spcBef>
            </a:pPr>
            <a:endParaRPr lang="it-IT" sz="200" dirty="0">
              <a:effectLst/>
              <a:latin typeface="Calibri" panose="020F0502020204030204" pitchFamily="34" charset="0"/>
            </a:endParaRPr>
          </a:p>
          <a:p>
            <a:pPr marL="360363" algn="just">
              <a:spcBef>
                <a:spcPts val="600"/>
              </a:spcBef>
            </a:pPr>
            <a:r>
              <a:rPr lang="it-IT" sz="1800" dirty="0">
                <a:effectLst/>
                <a:latin typeface="Calibri" panose="020F0502020204030204" pitchFamily="34" charset="0"/>
              </a:rPr>
              <a:t>Il calcolo è effettuato mediante il rapporto tra i </a:t>
            </a:r>
            <a:r>
              <a:rPr lang="it-IT" sz="1800" b="1" dirty="0">
                <a:solidFill>
                  <a:srgbClr val="C00000"/>
                </a:solidFill>
                <a:effectLst/>
                <a:latin typeface="Calibri" panose="020F0502020204030204" pitchFamily="34" charset="0"/>
              </a:rPr>
              <a:t>flussi di cassa complessivi liberi al servizio del debito </a:t>
            </a:r>
            <a:r>
              <a:rPr lang="it-IT" sz="1800" dirty="0">
                <a:effectLst/>
                <a:latin typeface="Calibri" panose="020F0502020204030204" pitchFamily="34" charset="0"/>
              </a:rPr>
              <a:t>attesi nei sei mesi successivi ed i </a:t>
            </a:r>
            <a:r>
              <a:rPr lang="it-IT" sz="1800" b="1" dirty="0">
                <a:solidFill>
                  <a:srgbClr val="C00000"/>
                </a:solidFill>
                <a:effectLst/>
                <a:latin typeface="Calibri" panose="020F0502020204030204" pitchFamily="34" charset="0"/>
              </a:rPr>
              <a:t>flussi necessari per rimborsare il debito non operativo </a:t>
            </a:r>
            <a:r>
              <a:rPr lang="it-IT" sz="1800" dirty="0">
                <a:effectLst/>
                <a:latin typeface="Calibri" panose="020F0502020204030204" pitchFamily="34" charset="0"/>
              </a:rPr>
              <a:t>che scade negli stessi sei mesi. </a:t>
            </a:r>
            <a:endParaRPr lang="it-IT" dirty="0"/>
          </a:p>
          <a:p>
            <a:pPr marL="360363" algn="just">
              <a:spcBef>
                <a:spcPts val="600"/>
              </a:spcBef>
            </a:pPr>
            <a:r>
              <a:rPr lang="it-IT" sz="1800" dirty="0">
                <a:effectLst/>
                <a:latin typeface="Calibri" panose="020F0502020204030204" pitchFamily="34" charset="0"/>
              </a:rPr>
              <a:t>Al </a:t>
            </a:r>
            <a:r>
              <a:rPr lang="it-IT" sz="1800" b="1" u="sng" dirty="0">
                <a:solidFill>
                  <a:srgbClr val="FF814D"/>
                </a:solidFill>
                <a:effectLst/>
                <a:latin typeface="Calibri" panose="020F0502020204030204" pitchFamily="34" charset="0"/>
              </a:rPr>
              <a:t>numeratore</a:t>
            </a:r>
            <a:r>
              <a:rPr lang="it-IT" sz="1800" dirty="0">
                <a:effectLst/>
                <a:latin typeface="Calibri" panose="020F0502020204030204" pitchFamily="34" charset="0"/>
              </a:rPr>
              <a:t>, costituito dai flussi al servizio del debito, vanno inseriti: </a:t>
            </a:r>
            <a:endParaRPr lang="it-IT" dirty="0"/>
          </a:p>
          <a:p>
            <a:pPr marL="703262" indent="-342900" algn="just">
              <a:spcBef>
                <a:spcPts val="600"/>
              </a:spcBef>
              <a:buAutoNum type="alphaLcParenR"/>
            </a:pPr>
            <a:r>
              <a:rPr lang="it-IT" sz="1800" dirty="0">
                <a:effectLst/>
                <a:latin typeface="Calibri" panose="020F0502020204030204" pitchFamily="34" charset="0"/>
              </a:rPr>
              <a:t>i </a:t>
            </a:r>
            <a:r>
              <a:rPr lang="it-IT" sz="1800" b="1" dirty="0">
                <a:solidFill>
                  <a:srgbClr val="0070C0"/>
                </a:solidFill>
                <a:effectLst/>
                <a:latin typeface="Calibri" panose="020F0502020204030204" pitchFamily="34" charset="0"/>
              </a:rPr>
              <a:t>flussi operativi al servizio del debito</a:t>
            </a:r>
            <a:r>
              <a:rPr lang="it-IT" sz="1800" dirty="0">
                <a:effectLst/>
                <a:latin typeface="Calibri" panose="020F0502020204030204" pitchFamily="34" charset="0"/>
              </a:rPr>
              <a:t>. Essi corrispondono al </a:t>
            </a:r>
            <a:r>
              <a:rPr lang="it-IT" sz="1800" i="1" dirty="0">
                <a:effectLst/>
                <a:latin typeface="Calibri" panose="020F0502020204030204" pitchFamily="34" charset="0"/>
              </a:rPr>
              <a:t>free cash flow from </a:t>
            </a:r>
            <a:r>
              <a:rPr lang="it-IT" sz="1800" i="1" dirty="0" err="1">
                <a:effectLst/>
                <a:latin typeface="Calibri" panose="020F0502020204030204" pitchFamily="34" charset="0"/>
              </a:rPr>
              <a:t>operations</a:t>
            </a:r>
            <a:r>
              <a:rPr lang="it-IT" sz="1800" i="1" dirty="0">
                <a:effectLst/>
                <a:latin typeface="Calibri" panose="020F0502020204030204" pitchFamily="34" charset="0"/>
              </a:rPr>
              <a:t> </a:t>
            </a:r>
            <a:r>
              <a:rPr lang="it-IT" sz="1800" dirty="0">
                <a:effectLst/>
                <a:latin typeface="Calibri" panose="020F0502020204030204" pitchFamily="34" charset="0"/>
              </a:rPr>
              <a:t>(FCFO) dei sei mesi successivi, determinato sulla base dei </a:t>
            </a:r>
            <a:r>
              <a:rPr lang="it-IT" sz="1800" b="1" dirty="0">
                <a:solidFill>
                  <a:srgbClr val="0070C0"/>
                </a:solidFill>
                <a:effectLst/>
                <a:latin typeface="Calibri" panose="020F0502020204030204" pitchFamily="34" charset="0"/>
              </a:rPr>
              <a:t>flussi finanziari derivanti dall’attività operativa </a:t>
            </a:r>
            <a:r>
              <a:rPr lang="it-IT" sz="1800" dirty="0">
                <a:effectLst/>
                <a:latin typeface="Calibri" panose="020F0502020204030204" pitchFamily="34" charset="0"/>
              </a:rPr>
              <a:t>applicando il principio OIC 10 (§§ da 26 a 31), deducendo da essi i </a:t>
            </a:r>
            <a:r>
              <a:rPr lang="it-IT" sz="1800" b="1" dirty="0">
                <a:solidFill>
                  <a:srgbClr val="0070C0"/>
                </a:solidFill>
                <a:effectLst/>
                <a:latin typeface="Calibri" panose="020F0502020204030204" pitchFamily="34" charset="0"/>
              </a:rPr>
              <a:t>flussi derivanti dal ciclo degli investimenti</a:t>
            </a:r>
            <a:r>
              <a:rPr lang="it-IT" sz="1800" dirty="0">
                <a:solidFill>
                  <a:srgbClr val="0070C0"/>
                </a:solidFill>
                <a:effectLst/>
                <a:latin typeface="Calibri" panose="020F0502020204030204" pitchFamily="34" charset="0"/>
              </a:rPr>
              <a:t> </a:t>
            </a:r>
            <a:r>
              <a:rPr lang="it-IT" sz="1800" dirty="0">
                <a:effectLst/>
                <a:latin typeface="Calibri" panose="020F0502020204030204" pitchFamily="34" charset="0"/>
              </a:rPr>
              <a:t>(§§ da 32 a 37 dell’OIC 10). A tal fine non concorrono al calcolo dei flussi operativi gli arretrati di cui alle lett. e) e </a:t>
            </a:r>
            <a:r>
              <a:rPr lang="it-IT" sz="1800" dirty="0" err="1">
                <a:effectLst/>
                <a:latin typeface="Calibri" panose="020F0502020204030204" pitchFamily="34" charset="0"/>
              </a:rPr>
              <a:t>f</a:t>
            </a:r>
            <a:r>
              <a:rPr lang="it-IT" sz="1800" dirty="0">
                <a:effectLst/>
                <a:latin typeface="Calibri" panose="020F0502020204030204" pitchFamily="34" charset="0"/>
              </a:rPr>
              <a:t>);</a:t>
            </a:r>
            <a:endParaRPr lang="it-IT" dirty="0"/>
          </a:p>
          <a:p>
            <a:pPr marL="703262" indent="-342900" algn="just">
              <a:spcBef>
                <a:spcPts val="600"/>
              </a:spcBef>
              <a:buAutoNum type="alphaLcParenR"/>
            </a:pPr>
            <a:r>
              <a:rPr lang="it-IT" sz="1800" dirty="0">
                <a:effectLst/>
                <a:latin typeface="Calibri" panose="020F0502020204030204" pitchFamily="34" charset="0"/>
              </a:rPr>
              <a:t>le </a:t>
            </a:r>
            <a:r>
              <a:rPr lang="it-IT" sz="1800" b="1" dirty="0">
                <a:solidFill>
                  <a:srgbClr val="0070C0"/>
                </a:solidFill>
                <a:effectLst/>
                <a:latin typeface="Calibri" panose="020F0502020204030204" pitchFamily="34" charset="0"/>
              </a:rPr>
              <a:t>disponibilità liquide iniziali</a:t>
            </a:r>
            <a:r>
              <a:rPr lang="it-IT" sz="1800" dirty="0">
                <a:effectLst/>
                <a:latin typeface="Calibri" panose="020F0502020204030204" pitchFamily="34" charset="0"/>
              </a:rPr>
              <a:t>; </a:t>
            </a:r>
            <a:endParaRPr lang="it-IT" dirty="0"/>
          </a:p>
          <a:p>
            <a:pPr marL="703262" indent="-342900" algn="just">
              <a:spcBef>
                <a:spcPts val="600"/>
              </a:spcBef>
              <a:buAutoNum type="alphaLcParenR"/>
            </a:pPr>
            <a:r>
              <a:rPr lang="it-IT" sz="1800" dirty="0">
                <a:effectLst/>
                <a:latin typeface="Calibri" panose="020F0502020204030204" pitchFamily="34" charset="0"/>
              </a:rPr>
              <a:t>le </a:t>
            </a:r>
            <a:r>
              <a:rPr lang="it-IT" sz="1800" b="1" dirty="0">
                <a:solidFill>
                  <a:srgbClr val="0070C0"/>
                </a:solidFill>
                <a:effectLst/>
                <a:latin typeface="Calibri" panose="020F0502020204030204" pitchFamily="34" charset="0"/>
              </a:rPr>
              <a:t>linee di credito disponibili </a:t>
            </a:r>
            <a:r>
              <a:rPr lang="it-IT" sz="1800" dirty="0">
                <a:effectLst/>
                <a:latin typeface="Calibri" panose="020F0502020204030204" pitchFamily="34" charset="0"/>
              </a:rPr>
              <a:t>che possono essere usate nell’orizzonte temporale di riferimento. Con riferimento alle linee autoliquidanti esse dovrebbero essere considerate fruibili per la sola parte relativa ai crediti commerciali che, sulla base delle disposizioni convenute, sono ‘</a:t>
            </a:r>
            <a:r>
              <a:rPr lang="it-IT" sz="1800" i="1" dirty="0">
                <a:effectLst/>
                <a:latin typeface="Calibri" panose="020F0502020204030204" pitchFamily="34" charset="0"/>
              </a:rPr>
              <a:t>anticipabili</a:t>
            </a:r>
            <a:r>
              <a:rPr lang="it-IT" sz="1800" dirty="0">
                <a:effectLst/>
                <a:latin typeface="Calibri" panose="020F0502020204030204" pitchFamily="34" charset="0"/>
              </a:rPr>
              <a:t>’.</a:t>
            </a:r>
            <a:endParaRPr lang="it-IT" dirty="0"/>
          </a:p>
        </p:txBody>
      </p:sp>
      <p:pic>
        <p:nvPicPr>
          <p:cNvPr id="7" name="Immagine 6">
            <a:extLst>
              <a:ext uri="{FF2B5EF4-FFF2-40B4-BE49-F238E27FC236}">
                <a16:creationId xmlns:a16="http://schemas.microsoft.com/office/drawing/2014/main" id="{6594AF05-B71B-C812-C25E-2B2598A018FE}"/>
              </a:ext>
            </a:extLst>
          </p:cNvPr>
          <p:cNvPicPr>
            <a:picLocks noChangeAspect="1"/>
          </p:cNvPicPr>
          <p:nvPr/>
        </p:nvPicPr>
        <p:blipFill>
          <a:blip r:embed="rId2"/>
          <a:stretch>
            <a:fillRect/>
          </a:stretch>
        </p:blipFill>
        <p:spPr>
          <a:xfrm>
            <a:off x="81274" y="59650"/>
            <a:ext cx="715339" cy="396898"/>
          </a:xfrm>
          <a:prstGeom prst="rect">
            <a:avLst/>
          </a:prstGeom>
        </p:spPr>
      </p:pic>
    </p:spTree>
    <p:extLst>
      <p:ext uri="{BB962C8B-B14F-4D97-AF65-F5344CB8AC3E}">
        <p14:creationId xmlns:p14="http://schemas.microsoft.com/office/powerpoint/2010/main" val="3528873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magine 25">
            <a:extLst>
              <a:ext uri="{FF2B5EF4-FFF2-40B4-BE49-F238E27FC236}">
                <a16:creationId xmlns:a16="http://schemas.microsoft.com/office/drawing/2014/main" id="{4FAFFB20-A962-7787-9F6C-060893558711}"/>
              </a:ext>
            </a:extLst>
          </p:cNvPr>
          <p:cNvPicPr>
            <a:picLocks noChangeAspect="1"/>
          </p:cNvPicPr>
          <p:nvPr/>
        </p:nvPicPr>
        <p:blipFill>
          <a:blip r:embed="rId2"/>
          <a:stretch>
            <a:fillRect/>
          </a:stretch>
        </p:blipFill>
        <p:spPr>
          <a:xfrm>
            <a:off x="860362" y="883430"/>
            <a:ext cx="5446871" cy="4207707"/>
          </a:xfrm>
          <a:prstGeom prst="rect">
            <a:avLst/>
          </a:prstGeom>
        </p:spPr>
      </p:pic>
      <p:pic>
        <p:nvPicPr>
          <p:cNvPr id="6" name="Immagine 5">
            <a:extLst>
              <a:ext uri="{FF2B5EF4-FFF2-40B4-BE49-F238E27FC236}">
                <a16:creationId xmlns:a16="http://schemas.microsoft.com/office/drawing/2014/main" id="{85598F05-8583-7473-3227-E2E6A8AE2BFA}"/>
              </a:ext>
            </a:extLst>
          </p:cNvPr>
          <p:cNvPicPr>
            <a:picLocks noChangeAspect="1"/>
          </p:cNvPicPr>
          <p:nvPr/>
        </p:nvPicPr>
        <p:blipFill>
          <a:blip r:embed="rId3"/>
          <a:stretch>
            <a:fillRect/>
          </a:stretch>
        </p:blipFill>
        <p:spPr>
          <a:xfrm>
            <a:off x="461823" y="655187"/>
            <a:ext cx="879646" cy="488062"/>
          </a:xfrm>
          <a:prstGeom prst="rect">
            <a:avLst/>
          </a:prstGeom>
        </p:spPr>
      </p:pic>
      <p:sp>
        <p:nvSpPr>
          <p:cNvPr id="2" name="Cornice 1">
            <a:extLst>
              <a:ext uri="{FF2B5EF4-FFF2-40B4-BE49-F238E27FC236}">
                <a16:creationId xmlns:a16="http://schemas.microsoft.com/office/drawing/2014/main" id="{03CC067D-26B6-612E-2DF6-2663CBD3CDF0}"/>
              </a:ext>
            </a:extLst>
          </p:cNvPr>
          <p:cNvSpPr/>
          <p:nvPr/>
        </p:nvSpPr>
        <p:spPr>
          <a:xfrm>
            <a:off x="-1" y="0"/>
            <a:ext cx="12192000" cy="6858000"/>
          </a:xfrm>
          <a:prstGeom prst="frame">
            <a:avLst>
              <a:gd name="adj1" fmla="val 6957"/>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Cornice 2">
            <a:extLst>
              <a:ext uri="{FF2B5EF4-FFF2-40B4-BE49-F238E27FC236}">
                <a16:creationId xmlns:a16="http://schemas.microsoft.com/office/drawing/2014/main" id="{F8942585-8A5A-DDAA-9312-1F22DB34E56A}"/>
              </a:ext>
            </a:extLst>
          </p:cNvPr>
          <p:cNvSpPr/>
          <p:nvPr/>
        </p:nvSpPr>
        <p:spPr>
          <a:xfrm>
            <a:off x="430578" y="5551544"/>
            <a:ext cx="11299599" cy="846050"/>
          </a:xfrm>
          <a:prstGeom prst="fram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800" b="1" dirty="0">
                <a:solidFill>
                  <a:srgbClr val="FF0000"/>
                </a:solidFill>
              </a:rPr>
              <a:t>Punti di vista</a:t>
            </a:r>
          </a:p>
        </p:txBody>
      </p:sp>
      <p:sp>
        <p:nvSpPr>
          <p:cNvPr id="8" name="Cornice 7">
            <a:extLst>
              <a:ext uri="{FF2B5EF4-FFF2-40B4-BE49-F238E27FC236}">
                <a16:creationId xmlns:a16="http://schemas.microsoft.com/office/drawing/2014/main" id="{AAAFE94A-1FA2-4684-7CDA-A48F30CCDFC8}"/>
              </a:ext>
            </a:extLst>
          </p:cNvPr>
          <p:cNvSpPr/>
          <p:nvPr/>
        </p:nvSpPr>
        <p:spPr>
          <a:xfrm>
            <a:off x="461822" y="460406"/>
            <a:ext cx="6164445" cy="5091138"/>
          </a:xfrm>
          <a:prstGeom prst="frame">
            <a:avLst>
              <a:gd name="adj1" fmla="val 548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4800" b="1" dirty="0">
              <a:solidFill>
                <a:srgbClr val="FF0000"/>
              </a:solidFill>
            </a:endParaRPr>
          </a:p>
        </p:txBody>
      </p:sp>
      <p:sp>
        <p:nvSpPr>
          <p:cNvPr id="4" name="CasellaDiTesto 3">
            <a:extLst>
              <a:ext uri="{FF2B5EF4-FFF2-40B4-BE49-F238E27FC236}">
                <a16:creationId xmlns:a16="http://schemas.microsoft.com/office/drawing/2014/main" id="{FFD7E24A-392B-1EA5-5662-779FACCFD067}"/>
              </a:ext>
            </a:extLst>
          </p:cNvPr>
          <p:cNvSpPr txBox="1"/>
          <p:nvPr/>
        </p:nvSpPr>
        <p:spPr>
          <a:xfrm>
            <a:off x="7168629" y="592435"/>
            <a:ext cx="4481007" cy="482708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it-IT" sz="2400" b="1" dirty="0">
                <a:latin typeface="Corbel" panose="020B0503020204020204" pitchFamily="34" charset="0"/>
              </a:rPr>
              <a:t>Imprenditore</a:t>
            </a:r>
          </a:p>
          <a:p>
            <a:pPr marL="285750" indent="-285750">
              <a:spcBef>
                <a:spcPts val="600"/>
              </a:spcBef>
              <a:buFont typeface="Arial" panose="020B0604020202020204" pitchFamily="34" charset="0"/>
              <a:buChar char="•"/>
            </a:pPr>
            <a:r>
              <a:rPr lang="it-IT" sz="2400" b="1" dirty="0">
                <a:latin typeface="Corbel" panose="020B0503020204020204" pitchFamily="34" charset="0"/>
              </a:rPr>
              <a:t>Fornitori, Dipendenti, Banche (stakeholders)</a:t>
            </a:r>
          </a:p>
          <a:p>
            <a:pPr marL="285750" indent="-285750">
              <a:spcBef>
                <a:spcPts val="600"/>
              </a:spcBef>
              <a:buFont typeface="Arial" panose="020B0604020202020204" pitchFamily="34" charset="0"/>
              <a:buChar char="•"/>
            </a:pPr>
            <a:r>
              <a:rPr lang="it-IT" sz="2400" b="1" dirty="0">
                <a:latin typeface="Corbel" panose="020B0503020204020204" pitchFamily="34" charset="0"/>
              </a:rPr>
              <a:t>Organi di controllo</a:t>
            </a:r>
          </a:p>
          <a:p>
            <a:pPr marL="285750" indent="-285750">
              <a:spcBef>
                <a:spcPts val="600"/>
              </a:spcBef>
              <a:buFont typeface="Arial" panose="020B0604020202020204" pitchFamily="34" charset="0"/>
              <a:buChar char="•"/>
            </a:pPr>
            <a:r>
              <a:rPr lang="it-IT" sz="2400" b="1" dirty="0">
                <a:latin typeface="Corbel" panose="020B0503020204020204" pitchFamily="34" charset="0"/>
              </a:rPr>
              <a:t>Consulenti</a:t>
            </a:r>
          </a:p>
          <a:p>
            <a:pPr marL="285750" indent="-285750">
              <a:spcBef>
                <a:spcPts val="600"/>
              </a:spcBef>
              <a:buFont typeface="Arial" panose="020B0604020202020204" pitchFamily="34" charset="0"/>
              <a:buChar char="•"/>
            </a:pPr>
            <a:r>
              <a:rPr lang="it-IT" sz="2400" b="1" dirty="0">
                <a:latin typeface="Corbel" panose="020B0503020204020204" pitchFamily="34" charset="0"/>
              </a:rPr>
              <a:t>Esperto indipendente</a:t>
            </a:r>
          </a:p>
          <a:p>
            <a:pPr marL="285750" indent="-285750">
              <a:spcBef>
                <a:spcPts val="600"/>
              </a:spcBef>
              <a:buFont typeface="Arial" panose="020B0604020202020204" pitchFamily="34" charset="0"/>
              <a:buChar char="•"/>
            </a:pPr>
            <a:r>
              <a:rPr lang="it-IT" sz="2400" b="1" dirty="0">
                <a:latin typeface="Corbel" panose="020B0503020204020204" pitchFamily="34" charset="0"/>
              </a:rPr>
              <a:t>Advisors</a:t>
            </a:r>
          </a:p>
          <a:p>
            <a:pPr marL="285750" indent="-285750">
              <a:spcBef>
                <a:spcPts val="600"/>
              </a:spcBef>
              <a:buFont typeface="Arial" panose="020B0604020202020204" pitchFamily="34" charset="0"/>
              <a:buChar char="•"/>
            </a:pPr>
            <a:r>
              <a:rPr lang="it-IT" sz="2400" b="1" dirty="0">
                <a:latin typeface="Corbel" panose="020B0503020204020204" pitchFamily="34" charset="0"/>
              </a:rPr>
              <a:t>Attestatore</a:t>
            </a:r>
          </a:p>
          <a:p>
            <a:pPr marL="285750" indent="-285750">
              <a:spcBef>
                <a:spcPts val="600"/>
              </a:spcBef>
              <a:buFont typeface="Arial" panose="020B0604020202020204" pitchFamily="34" charset="0"/>
              <a:buChar char="•"/>
            </a:pPr>
            <a:r>
              <a:rPr lang="it-IT" sz="2400" b="1" dirty="0">
                <a:latin typeface="Corbel" panose="020B0503020204020204" pitchFamily="34" charset="0"/>
              </a:rPr>
              <a:t>I soci di minoranza ….</a:t>
            </a:r>
          </a:p>
          <a:p>
            <a:pPr marL="285750" indent="-285750">
              <a:spcBef>
                <a:spcPts val="600"/>
              </a:spcBef>
              <a:buFont typeface="Arial" panose="020B0604020202020204" pitchFamily="34" charset="0"/>
              <a:buChar char="•"/>
            </a:pPr>
            <a:r>
              <a:rPr lang="it-IT" sz="2400" b="1" dirty="0">
                <a:latin typeface="Corbel" panose="020B0503020204020204" pitchFamily="34" charset="0"/>
              </a:rPr>
              <a:t>Enti pubblici</a:t>
            </a:r>
          </a:p>
          <a:p>
            <a:pPr marL="285750" indent="-285750">
              <a:spcBef>
                <a:spcPts val="600"/>
              </a:spcBef>
              <a:buFont typeface="Arial" panose="020B0604020202020204" pitchFamily="34" charset="0"/>
              <a:buChar char="•"/>
            </a:pPr>
            <a:r>
              <a:rPr lang="it-IT" sz="2400" b="1" dirty="0">
                <a:latin typeface="Corbel" panose="020B0503020204020204" pitchFamily="34" charset="0"/>
              </a:rPr>
              <a:t>P.M.</a:t>
            </a:r>
          </a:p>
        </p:txBody>
      </p:sp>
    </p:spTree>
    <p:extLst>
      <p:ext uri="{BB962C8B-B14F-4D97-AF65-F5344CB8AC3E}">
        <p14:creationId xmlns:p14="http://schemas.microsoft.com/office/powerpoint/2010/main" val="3792885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con angoli arrotondati 2">
            <a:extLst>
              <a:ext uri="{FF2B5EF4-FFF2-40B4-BE49-F238E27FC236}">
                <a16:creationId xmlns:a16="http://schemas.microsoft.com/office/drawing/2014/main" id="{7F651F61-D103-AA10-AABB-CF04980ADBE1}"/>
              </a:ext>
            </a:extLst>
          </p:cNvPr>
          <p:cNvSpPr/>
          <p:nvPr/>
        </p:nvSpPr>
        <p:spPr>
          <a:xfrm>
            <a:off x="972869" y="2116475"/>
            <a:ext cx="10408011" cy="3801041"/>
          </a:xfrm>
          <a:prstGeom prst="roundRect">
            <a:avLst/>
          </a:prstGeom>
          <a:gradFill>
            <a:gsLst>
              <a:gs pos="91000">
                <a:schemeClr val="accent1">
                  <a:lumMod val="5000"/>
                  <a:lumOff val="95000"/>
                </a:schemeClr>
              </a:gs>
              <a:gs pos="95000">
                <a:schemeClr val="accent1">
                  <a:lumMod val="45000"/>
                  <a:lumOff val="55000"/>
                </a:schemeClr>
              </a:gs>
              <a:gs pos="99000">
                <a:schemeClr val="accent1">
                  <a:lumMod val="45000"/>
                  <a:lumOff val="55000"/>
                </a:schemeClr>
              </a:gs>
              <a:gs pos="100000">
                <a:schemeClr val="accent1">
                  <a:lumMod val="30000"/>
                  <a:lumOff val="70000"/>
                </a:schemeClr>
              </a:gs>
            </a:gsLst>
            <a:lin ang="5400000" scaled="1"/>
          </a:gra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numero diapositiva 1"/>
          <p:cNvSpPr>
            <a:spLocks noGrp="1"/>
          </p:cNvSpPr>
          <p:nvPr>
            <p:ph type="sldNum" sz="quarter" idx="12"/>
          </p:nvPr>
        </p:nvSpPr>
        <p:spPr/>
        <p:txBody>
          <a:bodyPr/>
          <a:lstStyle/>
          <a:p>
            <a:fld id="{E39C6A52-701F-1F46-AB8D-9B735BB24035}" type="slidenum">
              <a:rPr lang="it-IT" smtClean="0"/>
              <a:t>40</a:t>
            </a:fld>
            <a:endParaRPr lang="it-IT"/>
          </a:p>
        </p:txBody>
      </p:sp>
      <p:sp>
        <p:nvSpPr>
          <p:cNvPr id="5" name="Rettangolo con angoli arrotondati 4">
            <a:extLst>
              <a:ext uri="{FF2B5EF4-FFF2-40B4-BE49-F238E27FC236}">
                <a16:creationId xmlns:a16="http://schemas.microsoft.com/office/drawing/2014/main" id="{A29F221B-ADE8-FBC4-BB24-8FA52A3492E2}"/>
              </a:ext>
            </a:extLst>
          </p:cNvPr>
          <p:cNvSpPr/>
          <p:nvPr/>
        </p:nvSpPr>
        <p:spPr>
          <a:xfrm>
            <a:off x="972869" y="258099"/>
            <a:ext cx="10313997" cy="74022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a:solidFill>
                  <a:schemeClr val="bg1"/>
                </a:solidFill>
              </a:rPr>
              <a:t>Quando sorgono i presupposti della liquidazione ???</a:t>
            </a:r>
            <a:endParaRPr lang="it-IT" sz="1800" b="1" dirty="0">
              <a:solidFill>
                <a:schemeClr val="bg1"/>
              </a:solidFill>
            </a:endParaRPr>
          </a:p>
        </p:txBody>
      </p:sp>
      <p:sp>
        <p:nvSpPr>
          <p:cNvPr id="6" name="CasellaDiTesto 5">
            <a:extLst>
              <a:ext uri="{FF2B5EF4-FFF2-40B4-BE49-F238E27FC236}">
                <a16:creationId xmlns:a16="http://schemas.microsoft.com/office/drawing/2014/main" id="{8CFB875E-E212-E385-FFF0-93E5C04AC5C7}"/>
              </a:ext>
            </a:extLst>
          </p:cNvPr>
          <p:cNvSpPr txBox="1"/>
          <p:nvPr/>
        </p:nvSpPr>
        <p:spPr>
          <a:xfrm>
            <a:off x="1077238" y="1255114"/>
            <a:ext cx="10209628" cy="369332"/>
          </a:xfrm>
          <a:prstGeom prst="rect">
            <a:avLst/>
          </a:prstGeom>
          <a:noFill/>
        </p:spPr>
        <p:txBody>
          <a:bodyPr wrap="square">
            <a:spAutoFit/>
          </a:bodyPr>
          <a:lstStyle/>
          <a:p>
            <a:r>
              <a:rPr lang="it-IT" sz="1800" dirty="0">
                <a:effectLst/>
                <a:latin typeface="Calibri" panose="020F0502020204030204" pitchFamily="34" charset="0"/>
              </a:rPr>
              <a:t>Per il calcolo del DSCR possono essere alternativamente seguiti due approcci basati su budget di tesoreria. </a:t>
            </a:r>
            <a:endParaRPr lang="it-IT" dirty="0"/>
          </a:p>
        </p:txBody>
      </p:sp>
      <p:sp>
        <p:nvSpPr>
          <p:cNvPr id="4" name="CasellaDiTesto 3">
            <a:extLst>
              <a:ext uri="{FF2B5EF4-FFF2-40B4-BE49-F238E27FC236}">
                <a16:creationId xmlns:a16="http://schemas.microsoft.com/office/drawing/2014/main" id="{95570C04-64F6-C06A-A644-D96564C5AFA4}"/>
              </a:ext>
            </a:extLst>
          </p:cNvPr>
          <p:cNvSpPr txBox="1"/>
          <p:nvPr/>
        </p:nvSpPr>
        <p:spPr>
          <a:xfrm>
            <a:off x="1077238" y="1790761"/>
            <a:ext cx="10047444" cy="3801041"/>
          </a:xfrm>
          <a:prstGeom prst="rect">
            <a:avLst/>
          </a:prstGeom>
          <a:noFill/>
        </p:spPr>
        <p:txBody>
          <a:bodyPr wrap="square">
            <a:spAutoFit/>
          </a:bodyPr>
          <a:lstStyle/>
          <a:p>
            <a:pPr algn="just">
              <a:spcBef>
                <a:spcPts val="600"/>
              </a:spcBef>
            </a:pPr>
            <a:r>
              <a:rPr lang="it-IT" sz="2400" b="1" dirty="0">
                <a:solidFill>
                  <a:srgbClr val="C00000"/>
                </a:solidFill>
                <a:effectLst/>
                <a:highlight>
                  <a:srgbClr val="FFFF00"/>
                </a:highlight>
                <a:latin typeface="Arial Rounded MT Bold" panose="020F0704030504030204" pitchFamily="34" charset="77"/>
              </a:rPr>
              <a:t>2° approccio </a:t>
            </a:r>
            <a:endParaRPr lang="it-IT" sz="2400" dirty="0">
              <a:solidFill>
                <a:srgbClr val="C00000"/>
              </a:solidFill>
              <a:highlight>
                <a:srgbClr val="FFFF00"/>
              </a:highlight>
              <a:latin typeface="Arial Rounded MT Bold" panose="020F0704030504030204" pitchFamily="34" charset="77"/>
            </a:endParaRPr>
          </a:p>
          <a:p>
            <a:endParaRPr lang="it-IT" sz="1800" dirty="0">
              <a:effectLst/>
              <a:latin typeface="Calibri" panose="020F0502020204030204" pitchFamily="34" charset="0"/>
            </a:endParaRPr>
          </a:p>
          <a:p>
            <a:pPr marL="360363" algn="just">
              <a:spcBef>
                <a:spcPts val="600"/>
              </a:spcBef>
            </a:pPr>
            <a:r>
              <a:rPr lang="it-IT" sz="1800" dirty="0">
                <a:effectLst/>
                <a:latin typeface="Calibri" panose="020F0502020204030204" pitchFamily="34" charset="0"/>
              </a:rPr>
              <a:t>Il </a:t>
            </a:r>
            <a:r>
              <a:rPr lang="it-IT" sz="1800" b="1" u="sng" dirty="0">
                <a:solidFill>
                  <a:srgbClr val="FF814D"/>
                </a:solidFill>
                <a:effectLst/>
                <a:latin typeface="Calibri" panose="020F0502020204030204" pitchFamily="34" charset="0"/>
              </a:rPr>
              <a:t>denominatore</a:t>
            </a:r>
            <a:r>
              <a:rPr lang="it-IT" sz="1800" dirty="0">
                <a:effectLst/>
                <a:latin typeface="Calibri" panose="020F0502020204030204" pitchFamily="34" charset="0"/>
              </a:rPr>
              <a:t> corrisponde al </a:t>
            </a:r>
            <a:r>
              <a:rPr lang="it-IT" sz="1800" b="1" dirty="0">
                <a:effectLst/>
                <a:latin typeface="Calibri" panose="020F0502020204030204" pitchFamily="34" charset="0"/>
              </a:rPr>
              <a:t>debito non operativo che deve essere rimborsato nei sei mesi </a:t>
            </a:r>
            <a:r>
              <a:rPr lang="it-IT" sz="1800" dirty="0">
                <a:effectLst/>
                <a:latin typeface="Calibri" panose="020F0502020204030204" pitchFamily="34" charset="0"/>
              </a:rPr>
              <a:t>successivi. Esso è costituito da: </a:t>
            </a:r>
            <a:endParaRPr lang="it-IT" dirty="0"/>
          </a:p>
          <a:p>
            <a:pPr marL="534988" indent="-174625" algn="just">
              <a:spcBef>
                <a:spcPts val="600"/>
              </a:spcBef>
            </a:pPr>
            <a:r>
              <a:rPr lang="it-IT" sz="1800" dirty="0">
                <a:effectLst/>
                <a:latin typeface="Calibri" panose="020F0502020204030204" pitchFamily="34" charset="0"/>
              </a:rPr>
              <a:t>d) </a:t>
            </a:r>
            <a:r>
              <a:rPr lang="it-IT" sz="1800" b="1" dirty="0">
                <a:solidFill>
                  <a:srgbClr val="0070C0"/>
                </a:solidFill>
                <a:effectLst/>
                <a:latin typeface="Calibri" panose="020F0502020204030204" pitchFamily="34" charset="0"/>
              </a:rPr>
              <a:t>pagamenti previsti, per capitale ed interessi, del debito finanziario</a:t>
            </a:r>
            <a:r>
              <a:rPr lang="it-IT" sz="1800" dirty="0">
                <a:effectLst/>
                <a:latin typeface="Calibri" panose="020F0502020204030204" pitchFamily="34" charset="0"/>
              </a:rPr>
              <a:t>;</a:t>
            </a:r>
          </a:p>
          <a:p>
            <a:pPr marL="534988" indent="-174625" algn="just">
              <a:spcBef>
                <a:spcPts val="600"/>
              </a:spcBef>
            </a:pPr>
            <a:r>
              <a:rPr lang="it-IT" sz="1800" dirty="0">
                <a:effectLst/>
                <a:latin typeface="Calibri" panose="020F0502020204030204" pitchFamily="34" charset="0"/>
              </a:rPr>
              <a:t>e) </a:t>
            </a:r>
            <a:r>
              <a:rPr lang="it-IT" sz="1800" b="1" dirty="0">
                <a:solidFill>
                  <a:srgbClr val="0070C0"/>
                </a:solidFill>
                <a:effectLst/>
                <a:latin typeface="Calibri" panose="020F0502020204030204" pitchFamily="34" charset="0"/>
              </a:rPr>
              <a:t>debito fiscale o contributivo</a:t>
            </a:r>
            <a:r>
              <a:rPr lang="it-IT" sz="1800" dirty="0">
                <a:effectLst/>
                <a:latin typeface="Calibri" panose="020F0502020204030204" pitchFamily="34" charset="0"/>
              </a:rPr>
              <a:t>, comprensivo di sanzioni ed interessi, </a:t>
            </a:r>
            <a:r>
              <a:rPr lang="it-IT" sz="1800" b="1" dirty="0">
                <a:solidFill>
                  <a:srgbClr val="0070C0"/>
                </a:solidFill>
                <a:effectLst/>
                <a:latin typeface="Calibri" panose="020F0502020204030204" pitchFamily="34" charset="0"/>
              </a:rPr>
              <a:t>non corrente </a:t>
            </a:r>
            <a:r>
              <a:rPr lang="it-IT" sz="1800" dirty="0">
                <a:effectLst/>
                <a:latin typeface="Calibri" panose="020F0502020204030204" pitchFamily="34" charset="0"/>
              </a:rPr>
              <a:t>e cioè debito il cui versamento non è stato effettuato alle scadenze di legge (e pertanto è o scaduto ovvero oggetto di rateazioni), il cui pagamento, anche in virtù di rateazioni e dilazioni accordate, scade nei successivi sei mesi;</a:t>
            </a:r>
          </a:p>
          <a:p>
            <a:pPr marL="534988" indent="-174625" algn="just">
              <a:spcBef>
                <a:spcPts val="600"/>
              </a:spcBef>
            </a:pPr>
            <a:r>
              <a:rPr lang="it-IT" sz="1800" dirty="0" err="1">
                <a:effectLst/>
                <a:latin typeface="Calibri" panose="020F0502020204030204" pitchFamily="34" charset="0"/>
              </a:rPr>
              <a:t>f</a:t>
            </a:r>
            <a:r>
              <a:rPr lang="it-IT" sz="1800" dirty="0">
                <a:effectLst/>
                <a:latin typeface="Calibri" panose="020F0502020204030204" pitchFamily="34" charset="0"/>
              </a:rPr>
              <a:t>) </a:t>
            </a:r>
            <a:r>
              <a:rPr lang="it-IT" sz="1800" b="1" dirty="0">
                <a:solidFill>
                  <a:srgbClr val="0070C0"/>
                </a:solidFill>
                <a:effectLst/>
                <a:latin typeface="Calibri" panose="020F0502020204030204" pitchFamily="34" charset="0"/>
              </a:rPr>
              <a:t>debito nei confronti dei fornitori </a:t>
            </a:r>
            <a:r>
              <a:rPr lang="it-IT" sz="1800" dirty="0">
                <a:effectLst/>
                <a:latin typeface="Calibri" panose="020F0502020204030204" pitchFamily="34" charset="0"/>
              </a:rPr>
              <a:t>e degli altri creditori il cui </a:t>
            </a:r>
            <a:r>
              <a:rPr lang="it-IT" sz="1800" b="1" dirty="0">
                <a:solidFill>
                  <a:srgbClr val="0070C0"/>
                </a:solidFill>
                <a:effectLst/>
                <a:latin typeface="Calibri" panose="020F0502020204030204" pitchFamily="34" charset="0"/>
              </a:rPr>
              <a:t>ritardo</a:t>
            </a:r>
            <a:r>
              <a:rPr lang="it-IT" sz="1800" dirty="0">
                <a:effectLst/>
                <a:latin typeface="Calibri" panose="020F0502020204030204" pitchFamily="34" charset="0"/>
              </a:rPr>
              <a:t> di pagamento supera i limiti della fisiologia. Nel caso di debito derivante da piani di rientro accordati dai fornitori/creditori, rileva la parte di essi, comprensiva dei relativi interessi, che </a:t>
            </a:r>
            <a:r>
              <a:rPr lang="it-IT" sz="1800" b="1" dirty="0">
                <a:solidFill>
                  <a:srgbClr val="0070C0"/>
                </a:solidFill>
                <a:effectLst/>
                <a:latin typeface="Calibri" panose="020F0502020204030204" pitchFamily="34" charset="0"/>
              </a:rPr>
              <a:t>scade nei sei mesi</a:t>
            </a:r>
            <a:r>
              <a:rPr lang="it-IT" sz="1800" dirty="0">
                <a:effectLst/>
                <a:latin typeface="Calibri" panose="020F0502020204030204" pitchFamily="34" charset="0"/>
              </a:rPr>
              <a:t>. </a:t>
            </a:r>
            <a:endParaRPr lang="it-IT" dirty="0"/>
          </a:p>
        </p:txBody>
      </p:sp>
      <p:pic>
        <p:nvPicPr>
          <p:cNvPr id="7" name="Immagine 6">
            <a:extLst>
              <a:ext uri="{FF2B5EF4-FFF2-40B4-BE49-F238E27FC236}">
                <a16:creationId xmlns:a16="http://schemas.microsoft.com/office/drawing/2014/main" id="{38863797-5776-E5A2-EDA3-A64B2E6198D0}"/>
              </a:ext>
            </a:extLst>
          </p:cNvPr>
          <p:cNvPicPr>
            <a:picLocks noChangeAspect="1"/>
          </p:cNvPicPr>
          <p:nvPr/>
        </p:nvPicPr>
        <p:blipFill>
          <a:blip r:embed="rId2"/>
          <a:stretch>
            <a:fillRect/>
          </a:stretch>
        </p:blipFill>
        <p:spPr>
          <a:xfrm>
            <a:off x="81274" y="59650"/>
            <a:ext cx="715339" cy="396898"/>
          </a:xfrm>
          <a:prstGeom prst="rect">
            <a:avLst/>
          </a:prstGeom>
        </p:spPr>
      </p:pic>
    </p:spTree>
    <p:extLst>
      <p:ext uri="{BB962C8B-B14F-4D97-AF65-F5344CB8AC3E}">
        <p14:creationId xmlns:p14="http://schemas.microsoft.com/office/powerpoint/2010/main" val="1529542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ttangolo con angoli arrotondati 27">
            <a:extLst>
              <a:ext uri="{FF2B5EF4-FFF2-40B4-BE49-F238E27FC236}">
                <a16:creationId xmlns:a16="http://schemas.microsoft.com/office/drawing/2014/main" id="{69E84CB4-1F4A-522F-D70B-29AE4A294352}"/>
              </a:ext>
            </a:extLst>
          </p:cNvPr>
          <p:cNvSpPr/>
          <p:nvPr/>
        </p:nvSpPr>
        <p:spPr>
          <a:xfrm>
            <a:off x="972869" y="5392020"/>
            <a:ext cx="10151813" cy="825899"/>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63500" dist="50800" dir="8100000">
              <a:prstClr val="black">
                <a:alpha val="50000"/>
              </a:prstClr>
            </a:inn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ettangolo con angoli arrotondati 26">
            <a:extLst>
              <a:ext uri="{FF2B5EF4-FFF2-40B4-BE49-F238E27FC236}">
                <a16:creationId xmlns:a16="http://schemas.microsoft.com/office/drawing/2014/main" id="{9BBED3B1-500A-1575-2FD2-2FF752C0CFBD}"/>
              </a:ext>
            </a:extLst>
          </p:cNvPr>
          <p:cNvSpPr/>
          <p:nvPr/>
        </p:nvSpPr>
        <p:spPr>
          <a:xfrm>
            <a:off x="972869" y="4552580"/>
            <a:ext cx="10151813" cy="71787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con angoli arrotondati 25">
            <a:extLst>
              <a:ext uri="{FF2B5EF4-FFF2-40B4-BE49-F238E27FC236}">
                <a16:creationId xmlns:a16="http://schemas.microsoft.com/office/drawing/2014/main" id="{A006611F-D0AE-BEEF-3187-7D29348A5F95}"/>
              </a:ext>
            </a:extLst>
          </p:cNvPr>
          <p:cNvSpPr/>
          <p:nvPr/>
        </p:nvSpPr>
        <p:spPr>
          <a:xfrm>
            <a:off x="972869" y="3582129"/>
            <a:ext cx="10151813" cy="800066"/>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con angoli arrotondati 24">
            <a:extLst>
              <a:ext uri="{FF2B5EF4-FFF2-40B4-BE49-F238E27FC236}">
                <a16:creationId xmlns:a16="http://schemas.microsoft.com/office/drawing/2014/main" id="{14358DAD-8C2D-3D16-07E3-50EC8D66BA6B}"/>
              </a:ext>
            </a:extLst>
          </p:cNvPr>
          <p:cNvSpPr/>
          <p:nvPr/>
        </p:nvSpPr>
        <p:spPr>
          <a:xfrm>
            <a:off x="972869" y="2539983"/>
            <a:ext cx="10151813" cy="798218"/>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con angoli arrotondati 20">
            <a:extLst>
              <a:ext uri="{FF2B5EF4-FFF2-40B4-BE49-F238E27FC236}">
                <a16:creationId xmlns:a16="http://schemas.microsoft.com/office/drawing/2014/main" id="{96ACA096-4DA3-67D7-5119-05F75C2E0872}"/>
              </a:ext>
            </a:extLst>
          </p:cNvPr>
          <p:cNvSpPr/>
          <p:nvPr/>
        </p:nvSpPr>
        <p:spPr>
          <a:xfrm>
            <a:off x="972869" y="1403482"/>
            <a:ext cx="10151813" cy="858877"/>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numero diapositiva 1"/>
          <p:cNvSpPr>
            <a:spLocks noGrp="1"/>
          </p:cNvSpPr>
          <p:nvPr>
            <p:ph type="sldNum" sz="quarter" idx="12"/>
          </p:nvPr>
        </p:nvSpPr>
        <p:spPr/>
        <p:txBody>
          <a:bodyPr/>
          <a:lstStyle/>
          <a:p>
            <a:fld id="{E39C6A52-701F-1F46-AB8D-9B735BB24035}" type="slidenum">
              <a:rPr lang="it-IT" smtClean="0"/>
              <a:t>41</a:t>
            </a:fld>
            <a:endParaRPr lang="it-IT"/>
          </a:p>
        </p:txBody>
      </p:sp>
      <p:sp>
        <p:nvSpPr>
          <p:cNvPr id="5" name="Rettangolo con angoli arrotondati 4">
            <a:extLst>
              <a:ext uri="{FF2B5EF4-FFF2-40B4-BE49-F238E27FC236}">
                <a16:creationId xmlns:a16="http://schemas.microsoft.com/office/drawing/2014/main" id="{A29F221B-ADE8-FBC4-BB24-8FA52A3492E2}"/>
              </a:ext>
            </a:extLst>
          </p:cNvPr>
          <p:cNvSpPr/>
          <p:nvPr/>
        </p:nvSpPr>
        <p:spPr>
          <a:xfrm>
            <a:off x="972869" y="258099"/>
            <a:ext cx="10313997" cy="74022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bg1"/>
                </a:solidFill>
              </a:rPr>
              <a:t>Gli indici individuati dal CNDCEC</a:t>
            </a:r>
          </a:p>
        </p:txBody>
      </p:sp>
      <p:sp>
        <p:nvSpPr>
          <p:cNvPr id="3" name="CasellaDiTesto 2">
            <a:extLst>
              <a:ext uri="{FF2B5EF4-FFF2-40B4-BE49-F238E27FC236}">
                <a16:creationId xmlns:a16="http://schemas.microsoft.com/office/drawing/2014/main" id="{90E618CC-08C8-8814-F25B-15F970C99B0A}"/>
              </a:ext>
            </a:extLst>
          </p:cNvPr>
          <p:cNvSpPr txBox="1"/>
          <p:nvPr/>
        </p:nvSpPr>
        <p:spPr>
          <a:xfrm>
            <a:off x="1139307" y="2746598"/>
            <a:ext cx="5783016" cy="400110"/>
          </a:xfrm>
          <a:prstGeom prst="rect">
            <a:avLst/>
          </a:prstGeom>
          <a:noFill/>
        </p:spPr>
        <p:txBody>
          <a:bodyPr wrap="square" rtlCol="0">
            <a:spAutoFit/>
          </a:bodyPr>
          <a:lstStyle/>
          <a:p>
            <a:r>
              <a:rPr lang="it-IT" sz="2000" dirty="0"/>
              <a:t>b) </a:t>
            </a:r>
            <a:r>
              <a:rPr lang="it-IT" sz="2000" b="1" dirty="0">
                <a:solidFill>
                  <a:srgbClr val="FF814D"/>
                </a:solidFill>
              </a:rPr>
              <a:t>Indice di adeguatezza patrimoniale.  </a:t>
            </a:r>
            <a:r>
              <a:rPr lang="it-IT" sz="2000" b="1" dirty="0"/>
              <a:t>=</a:t>
            </a:r>
          </a:p>
        </p:txBody>
      </p:sp>
      <p:sp>
        <p:nvSpPr>
          <p:cNvPr id="4" name="CasellaDiTesto 3">
            <a:extLst>
              <a:ext uri="{FF2B5EF4-FFF2-40B4-BE49-F238E27FC236}">
                <a16:creationId xmlns:a16="http://schemas.microsoft.com/office/drawing/2014/main" id="{8AE42C0D-C9B6-2073-237A-83129A3AAA17}"/>
              </a:ext>
            </a:extLst>
          </p:cNvPr>
          <p:cNvSpPr txBox="1"/>
          <p:nvPr/>
        </p:nvSpPr>
        <p:spPr>
          <a:xfrm>
            <a:off x="7534245" y="2539983"/>
            <a:ext cx="2266967" cy="815608"/>
          </a:xfrm>
          <a:prstGeom prst="rect">
            <a:avLst/>
          </a:prstGeom>
          <a:noFill/>
        </p:spPr>
        <p:txBody>
          <a:bodyPr wrap="none" rtlCol="0">
            <a:spAutoFit/>
          </a:bodyPr>
          <a:lstStyle/>
          <a:p>
            <a:pPr algn="ctr"/>
            <a:r>
              <a:rPr lang="it-IT" sz="2000" b="1" dirty="0">
                <a:solidFill>
                  <a:schemeClr val="accent2">
                    <a:lumMod val="75000"/>
                  </a:schemeClr>
                </a:solidFill>
              </a:rPr>
              <a:t>Patrimonio netto</a:t>
            </a:r>
          </a:p>
          <a:p>
            <a:pPr algn="ctr"/>
            <a:endParaRPr lang="it-IT" sz="700" b="1" dirty="0">
              <a:solidFill>
                <a:schemeClr val="accent2">
                  <a:lumMod val="75000"/>
                </a:schemeClr>
              </a:solidFill>
            </a:endParaRPr>
          </a:p>
          <a:p>
            <a:pPr algn="ctr"/>
            <a:r>
              <a:rPr lang="it-IT" sz="2000" b="1" dirty="0">
                <a:solidFill>
                  <a:schemeClr val="accent2">
                    <a:lumMod val="75000"/>
                  </a:schemeClr>
                </a:solidFill>
              </a:rPr>
              <a:t>Totale debiti</a:t>
            </a:r>
          </a:p>
        </p:txBody>
      </p:sp>
      <p:cxnSp>
        <p:nvCxnSpPr>
          <p:cNvPr id="7" name="Connettore 1 6">
            <a:extLst>
              <a:ext uri="{FF2B5EF4-FFF2-40B4-BE49-F238E27FC236}">
                <a16:creationId xmlns:a16="http://schemas.microsoft.com/office/drawing/2014/main" id="{9A8FEDB5-4304-EFC1-4A13-9E1060BE5B06}"/>
              </a:ext>
            </a:extLst>
          </p:cNvPr>
          <p:cNvCxnSpPr>
            <a:cxnSpLocks/>
          </p:cNvCxnSpPr>
          <p:nvPr/>
        </p:nvCxnSpPr>
        <p:spPr>
          <a:xfrm>
            <a:off x="7312160" y="1826556"/>
            <a:ext cx="2510324"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0B4F9B05-1C81-15AF-0077-9920EE55E7BC}"/>
              </a:ext>
            </a:extLst>
          </p:cNvPr>
          <p:cNvSpPr txBox="1"/>
          <p:nvPr/>
        </p:nvSpPr>
        <p:spPr>
          <a:xfrm>
            <a:off x="1091851" y="1587544"/>
            <a:ext cx="5983515" cy="430887"/>
          </a:xfrm>
          <a:prstGeom prst="rect">
            <a:avLst/>
          </a:prstGeom>
          <a:noFill/>
        </p:spPr>
        <p:txBody>
          <a:bodyPr wrap="square">
            <a:spAutoFit/>
          </a:bodyPr>
          <a:lstStyle/>
          <a:p>
            <a:r>
              <a:rPr lang="it-IT" sz="2200" dirty="0">
                <a:effectLst/>
                <a:latin typeface="Calibri" panose="020F0502020204030204" pitchFamily="34" charset="0"/>
              </a:rPr>
              <a:t>a) </a:t>
            </a:r>
            <a:r>
              <a:rPr lang="it-IT" sz="2200" b="1" dirty="0">
                <a:solidFill>
                  <a:srgbClr val="FF814D"/>
                </a:solidFill>
                <a:effectLst/>
                <a:latin typeface="Calibri" panose="020F0502020204030204" pitchFamily="34" charset="0"/>
              </a:rPr>
              <a:t>indice di sostenibilità degli oneri finanziari    </a:t>
            </a:r>
            <a:r>
              <a:rPr lang="it-IT" sz="2200" dirty="0">
                <a:effectLst/>
                <a:latin typeface="Calibri" panose="020F0502020204030204" pitchFamily="34" charset="0"/>
              </a:rPr>
              <a:t>=</a:t>
            </a:r>
          </a:p>
        </p:txBody>
      </p:sp>
      <p:sp>
        <p:nvSpPr>
          <p:cNvPr id="11" name="CasellaDiTesto 10">
            <a:extLst>
              <a:ext uri="{FF2B5EF4-FFF2-40B4-BE49-F238E27FC236}">
                <a16:creationId xmlns:a16="http://schemas.microsoft.com/office/drawing/2014/main" id="{2099EA32-9BAE-956D-ADE8-539B6CA13E01}"/>
              </a:ext>
            </a:extLst>
          </p:cNvPr>
          <p:cNvSpPr txBox="1"/>
          <p:nvPr/>
        </p:nvSpPr>
        <p:spPr>
          <a:xfrm>
            <a:off x="7631008" y="1438918"/>
            <a:ext cx="1872629" cy="754053"/>
          </a:xfrm>
          <a:prstGeom prst="rect">
            <a:avLst/>
          </a:prstGeom>
          <a:noFill/>
        </p:spPr>
        <p:txBody>
          <a:bodyPr wrap="none" rtlCol="0">
            <a:spAutoFit/>
          </a:bodyPr>
          <a:lstStyle/>
          <a:p>
            <a:pPr algn="ctr"/>
            <a:r>
              <a:rPr lang="it-IT" b="1" dirty="0">
                <a:solidFill>
                  <a:schemeClr val="accent2">
                    <a:lumMod val="75000"/>
                  </a:schemeClr>
                </a:solidFill>
              </a:rPr>
              <a:t>Oneri finanziari</a:t>
            </a:r>
          </a:p>
          <a:p>
            <a:pPr algn="ctr"/>
            <a:endParaRPr lang="it-IT" sz="700" b="1" dirty="0">
              <a:solidFill>
                <a:schemeClr val="accent2">
                  <a:lumMod val="75000"/>
                </a:schemeClr>
              </a:solidFill>
            </a:endParaRPr>
          </a:p>
          <a:p>
            <a:pPr algn="ctr"/>
            <a:r>
              <a:rPr lang="it-IT" b="1" dirty="0">
                <a:solidFill>
                  <a:schemeClr val="accent2">
                    <a:lumMod val="75000"/>
                  </a:schemeClr>
                </a:solidFill>
              </a:rPr>
              <a:t>Fatturato</a:t>
            </a:r>
          </a:p>
        </p:txBody>
      </p:sp>
      <p:cxnSp>
        <p:nvCxnSpPr>
          <p:cNvPr id="12" name="Connettore 1 11">
            <a:extLst>
              <a:ext uri="{FF2B5EF4-FFF2-40B4-BE49-F238E27FC236}">
                <a16:creationId xmlns:a16="http://schemas.microsoft.com/office/drawing/2014/main" id="{00C86F55-79A4-6763-8259-3E3EAB272C5A}"/>
              </a:ext>
            </a:extLst>
          </p:cNvPr>
          <p:cNvCxnSpPr>
            <a:cxnSpLocks/>
          </p:cNvCxnSpPr>
          <p:nvPr/>
        </p:nvCxnSpPr>
        <p:spPr>
          <a:xfrm>
            <a:off x="7089169" y="2975404"/>
            <a:ext cx="3157121"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3668A4F9-131E-CB16-A11C-B7DC025CE307}"/>
              </a:ext>
            </a:extLst>
          </p:cNvPr>
          <p:cNvSpPr txBox="1"/>
          <p:nvPr/>
        </p:nvSpPr>
        <p:spPr>
          <a:xfrm>
            <a:off x="1139307" y="3735924"/>
            <a:ext cx="5521891" cy="430887"/>
          </a:xfrm>
          <a:prstGeom prst="rect">
            <a:avLst/>
          </a:prstGeom>
          <a:noFill/>
        </p:spPr>
        <p:txBody>
          <a:bodyPr wrap="square">
            <a:spAutoFit/>
          </a:bodyPr>
          <a:lstStyle/>
          <a:p>
            <a:r>
              <a:rPr lang="it-IT" sz="2200" dirty="0">
                <a:latin typeface="Calibri" panose="020F0502020204030204" pitchFamily="34" charset="0"/>
              </a:rPr>
              <a:t>c</a:t>
            </a:r>
            <a:r>
              <a:rPr lang="it-IT" sz="2200" dirty="0">
                <a:effectLst/>
                <a:latin typeface="Calibri" panose="020F0502020204030204" pitchFamily="34" charset="0"/>
              </a:rPr>
              <a:t>) </a:t>
            </a:r>
            <a:r>
              <a:rPr lang="it-IT" sz="2200" b="1" dirty="0">
                <a:solidFill>
                  <a:srgbClr val="FF814D"/>
                </a:solidFill>
                <a:effectLst/>
                <a:latin typeface="Calibri" panose="020F0502020204030204" pitchFamily="34" charset="0"/>
              </a:rPr>
              <a:t>indice di ritorno liquido dell’attivo               </a:t>
            </a:r>
            <a:r>
              <a:rPr lang="it-IT" sz="2200" b="1" dirty="0">
                <a:effectLst/>
                <a:latin typeface="Calibri" panose="020F0502020204030204" pitchFamily="34" charset="0"/>
              </a:rPr>
              <a:t>= </a:t>
            </a:r>
          </a:p>
        </p:txBody>
      </p:sp>
      <p:sp>
        <p:nvSpPr>
          <p:cNvPr id="15" name="CasellaDiTesto 14">
            <a:extLst>
              <a:ext uri="{FF2B5EF4-FFF2-40B4-BE49-F238E27FC236}">
                <a16:creationId xmlns:a16="http://schemas.microsoft.com/office/drawing/2014/main" id="{A54307C9-7017-53DF-4670-85F5699E172C}"/>
              </a:ext>
            </a:extLst>
          </p:cNvPr>
          <p:cNvSpPr txBox="1"/>
          <p:nvPr/>
        </p:nvSpPr>
        <p:spPr>
          <a:xfrm>
            <a:off x="7812454" y="3575389"/>
            <a:ext cx="1345240" cy="784830"/>
          </a:xfrm>
          <a:prstGeom prst="rect">
            <a:avLst/>
          </a:prstGeom>
          <a:noFill/>
        </p:spPr>
        <p:txBody>
          <a:bodyPr wrap="none" rtlCol="0">
            <a:spAutoFit/>
          </a:bodyPr>
          <a:lstStyle/>
          <a:p>
            <a:pPr algn="ctr"/>
            <a:r>
              <a:rPr lang="it-IT" sz="2000" b="1" dirty="0">
                <a:solidFill>
                  <a:schemeClr val="accent2">
                    <a:lumMod val="75000"/>
                  </a:schemeClr>
                </a:solidFill>
              </a:rPr>
              <a:t>Cash flow</a:t>
            </a:r>
          </a:p>
          <a:p>
            <a:pPr algn="ctr"/>
            <a:endParaRPr lang="it-IT" sz="500" b="1" dirty="0">
              <a:solidFill>
                <a:schemeClr val="accent2">
                  <a:lumMod val="75000"/>
                </a:schemeClr>
              </a:solidFill>
            </a:endParaRPr>
          </a:p>
          <a:p>
            <a:pPr algn="ctr"/>
            <a:r>
              <a:rPr lang="it-IT" sz="2000" b="1" dirty="0">
                <a:solidFill>
                  <a:schemeClr val="accent2">
                    <a:lumMod val="75000"/>
                  </a:schemeClr>
                </a:solidFill>
              </a:rPr>
              <a:t>Attivo</a:t>
            </a:r>
          </a:p>
        </p:txBody>
      </p:sp>
      <p:cxnSp>
        <p:nvCxnSpPr>
          <p:cNvPr id="16" name="Connettore 1 15">
            <a:extLst>
              <a:ext uri="{FF2B5EF4-FFF2-40B4-BE49-F238E27FC236}">
                <a16:creationId xmlns:a16="http://schemas.microsoft.com/office/drawing/2014/main" id="{EE2E18F9-09B6-634F-CD3D-26AEAED7765F}"/>
              </a:ext>
            </a:extLst>
          </p:cNvPr>
          <p:cNvCxnSpPr>
            <a:cxnSpLocks/>
          </p:cNvCxnSpPr>
          <p:nvPr/>
        </p:nvCxnSpPr>
        <p:spPr>
          <a:xfrm>
            <a:off x="7153697" y="3995772"/>
            <a:ext cx="3092593" cy="1347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079D3D2A-8F62-2B8E-27B1-3468CC5F49CC}"/>
              </a:ext>
            </a:extLst>
          </p:cNvPr>
          <p:cNvSpPr txBox="1"/>
          <p:nvPr/>
        </p:nvSpPr>
        <p:spPr>
          <a:xfrm>
            <a:off x="1105439" y="4674649"/>
            <a:ext cx="5656639" cy="430887"/>
          </a:xfrm>
          <a:prstGeom prst="rect">
            <a:avLst/>
          </a:prstGeom>
          <a:noFill/>
        </p:spPr>
        <p:txBody>
          <a:bodyPr wrap="square">
            <a:spAutoFit/>
          </a:bodyPr>
          <a:lstStyle/>
          <a:p>
            <a:r>
              <a:rPr lang="it-IT" sz="2200" dirty="0">
                <a:effectLst/>
                <a:latin typeface="Calibri" panose="020F0502020204030204" pitchFamily="34" charset="0"/>
              </a:rPr>
              <a:t>d) </a:t>
            </a:r>
            <a:r>
              <a:rPr lang="it-IT" sz="2200" b="1" dirty="0">
                <a:solidFill>
                  <a:srgbClr val="FF814D"/>
                </a:solidFill>
                <a:effectLst/>
                <a:latin typeface="Calibri" panose="020F0502020204030204" pitchFamily="34" charset="0"/>
              </a:rPr>
              <a:t>indice di liquidità                                   </a:t>
            </a:r>
            <a:r>
              <a:rPr lang="it-IT" sz="2200" b="1" dirty="0">
                <a:effectLst/>
                <a:latin typeface="Calibri" panose="020F0502020204030204" pitchFamily="34" charset="0"/>
              </a:rPr>
              <a:t>          =</a:t>
            </a:r>
          </a:p>
        </p:txBody>
      </p:sp>
      <p:sp>
        <p:nvSpPr>
          <p:cNvPr id="19" name="CasellaDiTesto 18">
            <a:extLst>
              <a:ext uri="{FF2B5EF4-FFF2-40B4-BE49-F238E27FC236}">
                <a16:creationId xmlns:a16="http://schemas.microsoft.com/office/drawing/2014/main" id="{3F1E0E01-62DF-7071-2CEA-D51F3D15E573}"/>
              </a:ext>
            </a:extLst>
          </p:cNvPr>
          <p:cNvSpPr txBox="1"/>
          <p:nvPr/>
        </p:nvSpPr>
        <p:spPr>
          <a:xfrm>
            <a:off x="7559674" y="4514859"/>
            <a:ext cx="2015295" cy="784830"/>
          </a:xfrm>
          <a:prstGeom prst="rect">
            <a:avLst/>
          </a:prstGeom>
          <a:noFill/>
        </p:spPr>
        <p:txBody>
          <a:bodyPr wrap="none" rtlCol="0">
            <a:spAutoFit/>
          </a:bodyPr>
          <a:lstStyle/>
          <a:p>
            <a:pPr algn="ctr"/>
            <a:r>
              <a:rPr lang="it-IT" sz="2000" b="1" dirty="0">
                <a:solidFill>
                  <a:schemeClr val="accent2">
                    <a:lumMod val="75000"/>
                  </a:schemeClr>
                </a:solidFill>
              </a:rPr>
              <a:t>Attivo a breve</a:t>
            </a:r>
          </a:p>
          <a:p>
            <a:pPr algn="ctr"/>
            <a:endParaRPr lang="it-IT" sz="500" b="1" dirty="0">
              <a:solidFill>
                <a:schemeClr val="accent2">
                  <a:lumMod val="75000"/>
                </a:schemeClr>
              </a:solidFill>
            </a:endParaRPr>
          </a:p>
          <a:p>
            <a:pPr algn="ctr"/>
            <a:r>
              <a:rPr lang="it-IT" sz="2000" b="1" dirty="0">
                <a:solidFill>
                  <a:schemeClr val="accent2">
                    <a:lumMod val="75000"/>
                  </a:schemeClr>
                </a:solidFill>
              </a:rPr>
              <a:t>Passivo a breve</a:t>
            </a:r>
          </a:p>
        </p:txBody>
      </p:sp>
      <p:cxnSp>
        <p:nvCxnSpPr>
          <p:cNvPr id="20" name="Connettore 1 19">
            <a:extLst>
              <a:ext uri="{FF2B5EF4-FFF2-40B4-BE49-F238E27FC236}">
                <a16:creationId xmlns:a16="http://schemas.microsoft.com/office/drawing/2014/main" id="{143CECA0-BAB5-8CD8-C7AE-B18BBE22BF6C}"/>
              </a:ext>
            </a:extLst>
          </p:cNvPr>
          <p:cNvCxnSpPr>
            <a:cxnSpLocks/>
          </p:cNvCxnSpPr>
          <p:nvPr/>
        </p:nvCxnSpPr>
        <p:spPr>
          <a:xfrm>
            <a:off x="7215336" y="4940342"/>
            <a:ext cx="3030954"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5D48ED3B-5003-0903-E720-A863BEDC9C71}"/>
              </a:ext>
            </a:extLst>
          </p:cNvPr>
          <p:cNvSpPr txBox="1"/>
          <p:nvPr/>
        </p:nvSpPr>
        <p:spPr>
          <a:xfrm>
            <a:off x="1091851" y="5584382"/>
            <a:ext cx="5521891" cy="369332"/>
          </a:xfrm>
          <a:prstGeom prst="rect">
            <a:avLst/>
          </a:prstGeom>
          <a:noFill/>
        </p:spPr>
        <p:txBody>
          <a:bodyPr wrap="square">
            <a:spAutoFit/>
          </a:bodyPr>
          <a:lstStyle/>
          <a:p>
            <a:r>
              <a:rPr lang="it-IT" sz="1800" dirty="0">
                <a:effectLst/>
                <a:latin typeface="Calibri" panose="020F0502020204030204" pitchFamily="34" charset="0"/>
              </a:rPr>
              <a:t>e) </a:t>
            </a:r>
            <a:r>
              <a:rPr lang="it-IT" sz="1800" b="1" dirty="0">
                <a:solidFill>
                  <a:srgbClr val="FF814D"/>
                </a:solidFill>
                <a:effectLst/>
                <a:latin typeface="Calibri" panose="020F0502020204030204" pitchFamily="34" charset="0"/>
              </a:rPr>
              <a:t>indice di indebitamento previdenziale e tributario</a:t>
            </a:r>
            <a:r>
              <a:rPr lang="it-IT" b="1" dirty="0">
                <a:solidFill>
                  <a:srgbClr val="FF814D"/>
                </a:solidFill>
                <a:latin typeface="Calibri" panose="020F0502020204030204" pitchFamily="34" charset="0"/>
              </a:rPr>
              <a:t> </a:t>
            </a:r>
            <a:r>
              <a:rPr lang="it-IT" sz="1800" b="1" dirty="0">
                <a:effectLst/>
                <a:latin typeface="Calibri" panose="020F0502020204030204" pitchFamily="34" charset="0"/>
              </a:rPr>
              <a:t> =</a:t>
            </a:r>
            <a:r>
              <a:rPr lang="it-IT" sz="1800" b="1" dirty="0">
                <a:solidFill>
                  <a:srgbClr val="FF814D"/>
                </a:solidFill>
                <a:effectLst/>
                <a:latin typeface="Calibri" panose="020F0502020204030204" pitchFamily="34" charset="0"/>
              </a:rPr>
              <a:t> </a:t>
            </a:r>
            <a:endParaRPr lang="it-IT" b="1" dirty="0">
              <a:solidFill>
                <a:srgbClr val="FF814D"/>
              </a:solidFill>
            </a:endParaRPr>
          </a:p>
        </p:txBody>
      </p:sp>
      <p:sp>
        <p:nvSpPr>
          <p:cNvPr id="23" name="CasellaDiTesto 22">
            <a:extLst>
              <a:ext uri="{FF2B5EF4-FFF2-40B4-BE49-F238E27FC236}">
                <a16:creationId xmlns:a16="http://schemas.microsoft.com/office/drawing/2014/main" id="{82CD343D-BF91-8E9D-5311-A250E356E426}"/>
              </a:ext>
            </a:extLst>
          </p:cNvPr>
          <p:cNvSpPr txBox="1"/>
          <p:nvPr/>
        </p:nvSpPr>
        <p:spPr>
          <a:xfrm>
            <a:off x="6470652" y="5392020"/>
            <a:ext cx="4394152" cy="754053"/>
          </a:xfrm>
          <a:prstGeom prst="rect">
            <a:avLst/>
          </a:prstGeom>
          <a:noFill/>
        </p:spPr>
        <p:txBody>
          <a:bodyPr wrap="none" rtlCol="0">
            <a:spAutoFit/>
          </a:bodyPr>
          <a:lstStyle/>
          <a:p>
            <a:pPr algn="ctr"/>
            <a:r>
              <a:rPr lang="it-IT" b="1" dirty="0">
                <a:solidFill>
                  <a:schemeClr val="accent2">
                    <a:lumMod val="75000"/>
                  </a:schemeClr>
                </a:solidFill>
              </a:rPr>
              <a:t>Indebitamento previdenziale tributario</a:t>
            </a:r>
          </a:p>
          <a:p>
            <a:pPr algn="ctr"/>
            <a:endParaRPr lang="it-IT" sz="700" b="1" dirty="0">
              <a:solidFill>
                <a:schemeClr val="accent2">
                  <a:lumMod val="75000"/>
                </a:schemeClr>
              </a:solidFill>
            </a:endParaRPr>
          </a:p>
          <a:p>
            <a:pPr algn="ctr"/>
            <a:r>
              <a:rPr lang="it-IT" b="1" dirty="0">
                <a:solidFill>
                  <a:schemeClr val="accent2">
                    <a:lumMod val="75000"/>
                  </a:schemeClr>
                </a:solidFill>
              </a:rPr>
              <a:t>Attivo netto</a:t>
            </a:r>
          </a:p>
        </p:txBody>
      </p:sp>
      <p:cxnSp>
        <p:nvCxnSpPr>
          <p:cNvPr id="24" name="Connettore 1 23">
            <a:extLst>
              <a:ext uri="{FF2B5EF4-FFF2-40B4-BE49-F238E27FC236}">
                <a16:creationId xmlns:a16="http://schemas.microsoft.com/office/drawing/2014/main" id="{12BEE047-9E41-762F-71A8-C0303AD899E7}"/>
              </a:ext>
            </a:extLst>
          </p:cNvPr>
          <p:cNvCxnSpPr>
            <a:cxnSpLocks/>
          </p:cNvCxnSpPr>
          <p:nvPr/>
        </p:nvCxnSpPr>
        <p:spPr>
          <a:xfrm>
            <a:off x="6584958" y="5769046"/>
            <a:ext cx="4052296" cy="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Immagine 5">
            <a:extLst>
              <a:ext uri="{FF2B5EF4-FFF2-40B4-BE49-F238E27FC236}">
                <a16:creationId xmlns:a16="http://schemas.microsoft.com/office/drawing/2014/main" id="{65FF3C99-5763-2DA7-D056-BD01F07CC938}"/>
              </a:ext>
            </a:extLst>
          </p:cNvPr>
          <p:cNvPicPr>
            <a:picLocks noChangeAspect="1"/>
          </p:cNvPicPr>
          <p:nvPr/>
        </p:nvPicPr>
        <p:blipFill>
          <a:blip r:embed="rId2"/>
          <a:stretch>
            <a:fillRect/>
          </a:stretch>
        </p:blipFill>
        <p:spPr>
          <a:xfrm>
            <a:off x="81274" y="59650"/>
            <a:ext cx="715339" cy="396898"/>
          </a:xfrm>
          <a:prstGeom prst="rect">
            <a:avLst/>
          </a:prstGeom>
        </p:spPr>
      </p:pic>
    </p:spTree>
    <p:extLst>
      <p:ext uri="{BB962C8B-B14F-4D97-AF65-F5344CB8AC3E}">
        <p14:creationId xmlns:p14="http://schemas.microsoft.com/office/powerpoint/2010/main" val="366805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E39C6A52-701F-1F46-AB8D-9B735BB24035}" type="slidenum">
              <a:rPr lang="it-IT" smtClean="0"/>
              <a:t>42</a:t>
            </a:fld>
            <a:endParaRPr lang="it-IT"/>
          </a:p>
        </p:txBody>
      </p:sp>
      <p:sp>
        <p:nvSpPr>
          <p:cNvPr id="5" name="Rettangolo con angoli arrotondati 4">
            <a:extLst>
              <a:ext uri="{FF2B5EF4-FFF2-40B4-BE49-F238E27FC236}">
                <a16:creationId xmlns:a16="http://schemas.microsoft.com/office/drawing/2014/main" id="{A29F221B-ADE8-FBC4-BB24-8FA52A3492E2}"/>
              </a:ext>
            </a:extLst>
          </p:cNvPr>
          <p:cNvSpPr/>
          <p:nvPr/>
        </p:nvSpPr>
        <p:spPr>
          <a:xfrm>
            <a:off x="376751" y="2056076"/>
            <a:ext cx="2486346" cy="222824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solidFill>
                  <a:schemeClr val="bg1"/>
                </a:solidFill>
              </a:rPr>
              <a:t>Gli indici soglia di settore</a:t>
            </a:r>
          </a:p>
        </p:txBody>
      </p:sp>
      <p:sp>
        <p:nvSpPr>
          <p:cNvPr id="4" name="CasellaDiTesto 3">
            <a:extLst>
              <a:ext uri="{FF2B5EF4-FFF2-40B4-BE49-F238E27FC236}">
                <a16:creationId xmlns:a16="http://schemas.microsoft.com/office/drawing/2014/main" id="{23D4D855-B2EA-435B-B005-0344FF0F154E}"/>
              </a:ext>
            </a:extLst>
          </p:cNvPr>
          <p:cNvSpPr txBox="1"/>
          <p:nvPr/>
        </p:nvSpPr>
        <p:spPr>
          <a:xfrm>
            <a:off x="2920453" y="4646563"/>
            <a:ext cx="8535232" cy="1200329"/>
          </a:xfrm>
          <a:prstGeom prst="rect">
            <a:avLst/>
          </a:prstGeom>
          <a:noFill/>
        </p:spPr>
        <p:txBody>
          <a:bodyPr wrap="square">
            <a:spAutoFit/>
          </a:bodyPr>
          <a:lstStyle/>
          <a:p>
            <a:pPr algn="just"/>
            <a:r>
              <a:rPr lang="it-IT" sz="1800" dirty="0">
                <a:effectLst/>
                <a:latin typeface="Calibri" panose="020F0502020204030204" pitchFamily="34" charset="0"/>
              </a:rPr>
              <a:t>Questi 5 indici hanno significato se </a:t>
            </a:r>
            <a:r>
              <a:rPr lang="it-IT" sz="1800" b="1" dirty="0">
                <a:effectLst/>
                <a:latin typeface="Calibri" panose="020F0502020204030204" pitchFamily="34" charset="0"/>
              </a:rPr>
              <a:t>contemporaneamente utilizzati</a:t>
            </a:r>
            <a:r>
              <a:rPr lang="it-IT" sz="1800" dirty="0">
                <a:effectLst/>
                <a:latin typeface="Calibri" panose="020F0502020204030204" pitchFamily="34" charset="0"/>
              </a:rPr>
              <a:t>, fornendo ciascuno, ove isolatamente considerato, solo viste parziali di eventuali indizi di crisi. La valutazione unitaria richiesta dal Legislatore richiede perciò il contestuale superamento di tutte le 5 soglie stabilite per tali indici. </a:t>
            </a:r>
            <a:endParaRPr lang="it-IT" dirty="0"/>
          </a:p>
        </p:txBody>
      </p:sp>
      <p:pic>
        <p:nvPicPr>
          <p:cNvPr id="7" name="Immagine 6" descr="Immagine che contiene tavolo&#10;&#10;Descrizione generata automaticamente">
            <a:extLst>
              <a:ext uri="{FF2B5EF4-FFF2-40B4-BE49-F238E27FC236}">
                <a16:creationId xmlns:a16="http://schemas.microsoft.com/office/drawing/2014/main" id="{A2DB7C97-151A-6F7D-DFB4-B5879336B987}"/>
              </a:ext>
            </a:extLst>
          </p:cNvPr>
          <p:cNvPicPr>
            <a:picLocks noChangeAspect="1"/>
          </p:cNvPicPr>
          <p:nvPr/>
        </p:nvPicPr>
        <p:blipFill>
          <a:blip r:embed="rId2"/>
          <a:stretch>
            <a:fillRect/>
          </a:stretch>
        </p:blipFill>
        <p:spPr>
          <a:xfrm>
            <a:off x="2920453" y="1439919"/>
            <a:ext cx="8818076" cy="3026203"/>
          </a:xfrm>
          <a:prstGeom prst="rect">
            <a:avLst/>
          </a:prstGeom>
        </p:spPr>
      </p:pic>
      <p:sp>
        <p:nvSpPr>
          <p:cNvPr id="3" name="Cornice 2">
            <a:extLst>
              <a:ext uri="{FF2B5EF4-FFF2-40B4-BE49-F238E27FC236}">
                <a16:creationId xmlns:a16="http://schemas.microsoft.com/office/drawing/2014/main" id="{25B0E9B3-BB08-6B88-5544-7E4CA5F8A162}"/>
              </a:ext>
            </a:extLst>
          </p:cNvPr>
          <p:cNvSpPr/>
          <p:nvPr/>
        </p:nvSpPr>
        <p:spPr>
          <a:xfrm>
            <a:off x="0" y="0"/>
            <a:ext cx="12192000" cy="6858000"/>
          </a:xfrm>
          <a:prstGeom prst="frame">
            <a:avLst>
              <a:gd name="adj1" fmla="val 482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6" name="Immagine 5">
            <a:extLst>
              <a:ext uri="{FF2B5EF4-FFF2-40B4-BE49-F238E27FC236}">
                <a16:creationId xmlns:a16="http://schemas.microsoft.com/office/drawing/2014/main" id="{AE1A30BB-8863-6F8A-C515-C01786DF9A2D}"/>
              </a:ext>
            </a:extLst>
          </p:cNvPr>
          <p:cNvPicPr>
            <a:picLocks noChangeAspect="1"/>
          </p:cNvPicPr>
          <p:nvPr/>
        </p:nvPicPr>
        <p:blipFill>
          <a:blip r:embed="rId3"/>
          <a:stretch>
            <a:fillRect/>
          </a:stretch>
        </p:blipFill>
        <p:spPr>
          <a:xfrm>
            <a:off x="376751" y="295945"/>
            <a:ext cx="879646" cy="488062"/>
          </a:xfrm>
          <a:prstGeom prst="rect">
            <a:avLst/>
          </a:prstGeom>
        </p:spPr>
      </p:pic>
    </p:spTree>
    <p:extLst>
      <p:ext uri="{BB962C8B-B14F-4D97-AF65-F5344CB8AC3E}">
        <p14:creationId xmlns:p14="http://schemas.microsoft.com/office/powerpoint/2010/main" val="103754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11426742" y="6269290"/>
            <a:ext cx="365760" cy="365760"/>
          </a:xfrm>
        </p:spPr>
        <p:txBody>
          <a:bodyPr/>
          <a:lstStyle/>
          <a:p>
            <a:fld id="{E39C6A52-701F-1F46-AB8D-9B735BB24035}" type="slidenum">
              <a:rPr lang="it-IT" smtClean="0"/>
              <a:t>43</a:t>
            </a:fld>
            <a:endParaRPr lang="it-IT"/>
          </a:p>
        </p:txBody>
      </p:sp>
      <p:sp>
        <p:nvSpPr>
          <p:cNvPr id="5" name="Rettangolo con angoli arrotondati 4">
            <a:extLst>
              <a:ext uri="{FF2B5EF4-FFF2-40B4-BE49-F238E27FC236}">
                <a16:creationId xmlns:a16="http://schemas.microsoft.com/office/drawing/2014/main" id="{A29F221B-ADE8-FBC4-BB24-8FA52A3492E2}"/>
              </a:ext>
            </a:extLst>
          </p:cNvPr>
          <p:cNvSpPr/>
          <p:nvPr/>
        </p:nvSpPr>
        <p:spPr>
          <a:xfrm>
            <a:off x="1236803" y="1091331"/>
            <a:ext cx="2359054" cy="2956142"/>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solidFill>
                  <a:schemeClr val="bg1"/>
                </a:solidFill>
              </a:rPr>
              <a:t>Vi sono altri possibili presupposti dello stato di crisi ???</a:t>
            </a:r>
          </a:p>
        </p:txBody>
      </p:sp>
      <p:sp>
        <p:nvSpPr>
          <p:cNvPr id="6" name="CasellaDiTesto 5">
            <a:extLst>
              <a:ext uri="{FF2B5EF4-FFF2-40B4-BE49-F238E27FC236}">
                <a16:creationId xmlns:a16="http://schemas.microsoft.com/office/drawing/2014/main" id="{771B1BDA-7C05-0281-5C7C-BAF4961C4445}"/>
              </a:ext>
            </a:extLst>
          </p:cNvPr>
          <p:cNvSpPr txBox="1"/>
          <p:nvPr/>
        </p:nvSpPr>
        <p:spPr>
          <a:xfrm>
            <a:off x="4154368" y="1000485"/>
            <a:ext cx="7455254" cy="3046988"/>
          </a:xfrm>
          <a:prstGeom prst="rect">
            <a:avLst/>
          </a:prstGeom>
          <a:noFill/>
        </p:spPr>
        <p:txBody>
          <a:bodyPr wrap="square">
            <a:spAutoFit/>
          </a:bodyPr>
          <a:lstStyle/>
          <a:p>
            <a:pPr algn="just">
              <a:spcBef>
                <a:spcPts val="600"/>
              </a:spcBef>
            </a:pPr>
            <a:r>
              <a:rPr lang="it-IT" sz="1800" dirty="0">
                <a:effectLst/>
                <a:latin typeface="Calibri" panose="020F0502020204030204" pitchFamily="34" charset="0"/>
              </a:rPr>
              <a:t>Vi possono essere minacce alla continuità correlate ad </a:t>
            </a:r>
            <a:r>
              <a:rPr lang="it-IT" sz="1800" b="1" dirty="0">
                <a:effectLst/>
                <a:latin typeface="Calibri" panose="020F0502020204030204" pitchFamily="34" charset="0"/>
              </a:rPr>
              <a:t>altro tipo di eventi </a:t>
            </a:r>
            <a:r>
              <a:rPr lang="it-IT" sz="1800" dirty="0">
                <a:effectLst/>
                <a:latin typeface="Calibri" panose="020F0502020204030204" pitchFamily="34" charset="0"/>
              </a:rPr>
              <a:t>e non solo alla non sostenibilità dei debiti quali, ad esempio:</a:t>
            </a:r>
          </a:p>
          <a:p>
            <a:pPr marL="285750" indent="-285750" algn="just">
              <a:spcBef>
                <a:spcPts val="600"/>
              </a:spcBef>
              <a:buFont typeface="Arial" panose="020B0604020202020204" pitchFamily="34" charset="0"/>
              <a:buChar char="•"/>
            </a:pPr>
            <a:r>
              <a:rPr lang="it-IT" sz="1800" dirty="0">
                <a:effectLst/>
                <a:latin typeface="Calibri" panose="020F0502020204030204" pitchFamily="34" charset="0"/>
              </a:rPr>
              <a:t>rilevanti perdite per </a:t>
            </a:r>
            <a:r>
              <a:rPr lang="it-IT" sz="1800" b="1" dirty="0">
                <a:effectLst/>
                <a:latin typeface="Calibri" panose="020F0502020204030204" pitchFamily="34" charset="0"/>
              </a:rPr>
              <a:t>danni ambientali</a:t>
            </a:r>
            <a:r>
              <a:rPr lang="it-IT" dirty="0">
                <a:latin typeface="Calibri" panose="020F0502020204030204" pitchFamily="34" charset="0"/>
              </a:rPr>
              <a:t>,</a:t>
            </a:r>
          </a:p>
          <a:p>
            <a:pPr marL="285750" indent="-285750" algn="just">
              <a:spcBef>
                <a:spcPts val="600"/>
              </a:spcBef>
              <a:buFont typeface="Arial" panose="020B0604020202020204" pitchFamily="34" charset="0"/>
              <a:buChar char="•"/>
            </a:pPr>
            <a:r>
              <a:rPr lang="it-IT" sz="1800" b="1" dirty="0">
                <a:effectLst/>
                <a:latin typeface="Calibri" panose="020F0502020204030204" pitchFamily="34" charset="0"/>
              </a:rPr>
              <a:t>controversie giudiziarie </a:t>
            </a:r>
            <a:r>
              <a:rPr lang="it-IT" sz="1800" dirty="0">
                <a:effectLst/>
                <a:latin typeface="Calibri" panose="020F0502020204030204" pitchFamily="34" charset="0"/>
              </a:rPr>
              <a:t>che coinvolgono i vertici della società,</a:t>
            </a:r>
          </a:p>
          <a:p>
            <a:pPr marL="285750" indent="-285750" algn="just">
              <a:spcBef>
                <a:spcPts val="600"/>
              </a:spcBef>
              <a:buFont typeface="Arial" panose="020B0604020202020204" pitchFamily="34" charset="0"/>
              <a:buChar char="•"/>
            </a:pPr>
            <a:r>
              <a:rPr lang="it-IT" sz="1800" dirty="0">
                <a:effectLst/>
                <a:latin typeface="Calibri" panose="020F0502020204030204" pitchFamily="34" charset="0"/>
              </a:rPr>
              <a:t>profondi </a:t>
            </a:r>
            <a:r>
              <a:rPr lang="it-IT" sz="1800" b="1" dirty="0">
                <a:effectLst/>
                <a:latin typeface="Calibri" panose="020F0502020204030204" pitchFamily="34" charset="0"/>
              </a:rPr>
              <a:t>dissidi</a:t>
            </a:r>
            <a:r>
              <a:rPr lang="it-IT" sz="1800" dirty="0">
                <a:effectLst/>
                <a:latin typeface="Calibri" panose="020F0502020204030204" pitchFamily="34" charset="0"/>
              </a:rPr>
              <a:t> nella proprietà,</a:t>
            </a:r>
          </a:p>
          <a:p>
            <a:pPr marL="285750" indent="-285750" algn="just">
              <a:spcBef>
                <a:spcPts val="600"/>
              </a:spcBef>
              <a:buFont typeface="Arial" panose="020B0604020202020204" pitchFamily="34" charset="0"/>
              <a:buChar char="•"/>
            </a:pPr>
            <a:r>
              <a:rPr lang="it-IT" sz="1800" dirty="0">
                <a:effectLst/>
                <a:latin typeface="Calibri" panose="020F0502020204030204" pitchFamily="34" charset="0"/>
              </a:rPr>
              <a:t>perdita improvvisa di </a:t>
            </a:r>
            <a:r>
              <a:rPr lang="it-IT" sz="1800" b="1" dirty="0">
                <a:effectLst/>
                <a:latin typeface="Calibri" panose="020F0502020204030204" pitchFamily="34" charset="0"/>
              </a:rPr>
              <a:t>clienti</a:t>
            </a:r>
            <a:r>
              <a:rPr lang="it-IT" sz="1800" dirty="0">
                <a:effectLst/>
                <a:latin typeface="Calibri" panose="020F0502020204030204" pitchFamily="34" charset="0"/>
              </a:rPr>
              <a:t> o </a:t>
            </a:r>
            <a:r>
              <a:rPr lang="it-IT" sz="1800" b="1" dirty="0">
                <a:effectLst/>
                <a:latin typeface="Calibri" panose="020F0502020204030204" pitchFamily="34" charset="0"/>
              </a:rPr>
              <a:t>fornitori</a:t>
            </a:r>
            <a:r>
              <a:rPr lang="it-IT" sz="1800" dirty="0">
                <a:effectLst/>
                <a:latin typeface="Calibri" panose="020F0502020204030204" pitchFamily="34" charset="0"/>
              </a:rPr>
              <a:t> </a:t>
            </a:r>
            <a:r>
              <a:rPr lang="it-IT" sz="1800" b="1" dirty="0">
                <a:effectLst/>
                <a:latin typeface="Calibri" panose="020F0502020204030204" pitchFamily="34" charset="0"/>
              </a:rPr>
              <a:t>fondamentali</a:t>
            </a:r>
            <a:r>
              <a:rPr lang="it-IT" dirty="0">
                <a:latin typeface="Calibri" panose="020F0502020204030204" pitchFamily="34" charset="0"/>
              </a:rPr>
              <a:t>,</a:t>
            </a:r>
          </a:p>
          <a:p>
            <a:pPr marL="285750" indent="-285750" algn="just">
              <a:spcBef>
                <a:spcPts val="600"/>
              </a:spcBef>
              <a:buFont typeface="Arial" panose="020B0604020202020204" pitchFamily="34" charset="0"/>
              <a:buChar char="•"/>
            </a:pPr>
            <a:r>
              <a:rPr lang="it-IT" dirty="0">
                <a:latin typeface="Calibri" panose="020F0502020204030204" pitchFamily="34" charset="0"/>
              </a:rPr>
              <a:t>cambiamento dei </a:t>
            </a:r>
            <a:r>
              <a:rPr lang="it-IT" b="1" dirty="0">
                <a:latin typeface="Calibri" panose="020F0502020204030204" pitchFamily="34" charset="0"/>
              </a:rPr>
              <a:t>mercati</a:t>
            </a:r>
            <a:r>
              <a:rPr lang="it-IT" dirty="0">
                <a:latin typeface="Calibri" panose="020F0502020204030204" pitchFamily="34" charset="0"/>
              </a:rPr>
              <a:t> dovuti ad eventi imprevedibili (pandemie, guerre),</a:t>
            </a:r>
          </a:p>
          <a:p>
            <a:pPr marL="285750" indent="-285750" algn="just">
              <a:spcBef>
                <a:spcPts val="600"/>
              </a:spcBef>
              <a:buFont typeface="Arial" panose="020B0604020202020204" pitchFamily="34" charset="0"/>
              <a:buChar char="•"/>
            </a:pPr>
            <a:r>
              <a:rPr lang="it-IT" dirty="0"/>
              <a:t>sostanziali modifiche dei prezzi delle </a:t>
            </a:r>
            <a:r>
              <a:rPr lang="it-IT" b="1" dirty="0"/>
              <a:t>materie prime </a:t>
            </a:r>
            <a:r>
              <a:rPr lang="it-IT" dirty="0"/>
              <a:t>…</a:t>
            </a:r>
          </a:p>
        </p:txBody>
      </p:sp>
      <p:sp>
        <p:nvSpPr>
          <p:cNvPr id="8" name="CasellaDiTesto 7">
            <a:extLst>
              <a:ext uri="{FF2B5EF4-FFF2-40B4-BE49-F238E27FC236}">
                <a16:creationId xmlns:a16="http://schemas.microsoft.com/office/drawing/2014/main" id="{6BB71BFD-0428-8A5F-C0C1-32DF310F8854}"/>
              </a:ext>
            </a:extLst>
          </p:cNvPr>
          <p:cNvSpPr txBox="1"/>
          <p:nvPr/>
        </p:nvSpPr>
        <p:spPr>
          <a:xfrm>
            <a:off x="1345915" y="4414647"/>
            <a:ext cx="10263707" cy="2031325"/>
          </a:xfrm>
          <a:prstGeom prst="rect">
            <a:avLst/>
          </a:prstGeom>
          <a:noFill/>
        </p:spPr>
        <p:txBody>
          <a:bodyPr wrap="square">
            <a:spAutoFit/>
          </a:bodyPr>
          <a:lstStyle/>
          <a:p>
            <a:pPr algn="just"/>
            <a:r>
              <a:rPr lang="it-IT" sz="1800" dirty="0">
                <a:effectLst/>
                <a:latin typeface="Calibri" panose="020F0502020204030204" pitchFamily="34" charset="0"/>
              </a:rPr>
              <a:t>Sul piano sostanziale, la capacità di ciascuna impresa di implementare un adeguato assetto organizzativo che consenta un frequente calcolo degli indicatori di crisi </a:t>
            </a:r>
            <a:r>
              <a:rPr lang="it-IT" sz="1800" b="1" dirty="0">
                <a:effectLst/>
                <a:latin typeface="Calibri" panose="020F0502020204030204" pitchFamily="34" charset="0"/>
              </a:rPr>
              <a:t>dipende:</a:t>
            </a:r>
          </a:p>
          <a:p>
            <a:pPr marL="541338" indent="-306388" algn="just">
              <a:buFont typeface="Arial" panose="020B0604020202020204" pitchFamily="34" charset="0"/>
              <a:buChar char="•"/>
            </a:pPr>
            <a:r>
              <a:rPr lang="it-IT" sz="1800" dirty="0">
                <a:effectLst/>
                <a:latin typeface="Calibri" panose="020F0502020204030204" pitchFamily="34" charset="0"/>
              </a:rPr>
              <a:t>dalla</a:t>
            </a:r>
            <a:r>
              <a:rPr lang="it-IT" sz="1800" b="1" dirty="0">
                <a:effectLst/>
                <a:latin typeface="Calibri" panose="020F0502020204030204" pitchFamily="34" charset="0"/>
              </a:rPr>
              <a:t> dimensione</a:t>
            </a:r>
            <a:r>
              <a:rPr lang="it-IT" sz="1800" dirty="0">
                <a:effectLst/>
                <a:latin typeface="Calibri" panose="020F0502020204030204" pitchFamily="34" charset="0"/>
              </a:rPr>
              <a:t>, </a:t>
            </a:r>
          </a:p>
          <a:p>
            <a:pPr marL="541338" indent="-306388" algn="just">
              <a:buFont typeface="Arial" panose="020B0604020202020204" pitchFamily="34" charset="0"/>
              <a:buChar char="•"/>
            </a:pPr>
            <a:r>
              <a:rPr lang="it-IT" sz="1800" dirty="0">
                <a:effectLst/>
                <a:latin typeface="Calibri" panose="020F0502020204030204" pitchFamily="34" charset="0"/>
              </a:rPr>
              <a:t>dalla </a:t>
            </a:r>
            <a:r>
              <a:rPr lang="it-IT" sz="1800" b="1" dirty="0">
                <a:effectLst/>
                <a:latin typeface="Calibri" panose="020F0502020204030204" pitchFamily="34" charset="0"/>
              </a:rPr>
              <a:t>complessità</a:t>
            </a:r>
            <a:r>
              <a:rPr lang="it-IT" b="1" dirty="0">
                <a:latin typeface="Calibri" panose="020F0502020204030204" pitchFamily="34" charset="0"/>
              </a:rPr>
              <a:t>,</a:t>
            </a:r>
            <a:r>
              <a:rPr lang="it-IT" sz="1800" dirty="0">
                <a:effectLst/>
                <a:latin typeface="Calibri" panose="020F0502020204030204" pitchFamily="34" charset="0"/>
              </a:rPr>
              <a:t> </a:t>
            </a:r>
          </a:p>
          <a:p>
            <a:pPr marL="541338" indent="-306388" algn="just">
              <a:buFont typeface="Arial" panose="020B0604020202020204" pitchFamily="34" charset="0"/>
              <a:buChar char="•"/>
            </a:pPr>
            <a:r>
              <a:rPr lang="it-IT" sz="1800" dirty="0">
                <a:effectLst/>
                <a:latin typeface="Calibri" panose="020F0502020204030204" pitchFamily="34" charset="0"/>
              </a:rPr>
              <a:t>dalla </a:t>
            </a:r>
            <a:r>
              <a:rPr lang="it-IT" sz="1800" b="1" dirty="0">
                <a:effectLst/>
                <a:latin typeface="Calibri" panose="020F0502020204030204" pitchFamily="34" charset="0"/>
              </a:rPr>
              <a:t>qualità</a:t>
            </a:r>
            <a:r>
              <a:rPr lang="it-IT" sz="1800" dirty="0">
                <a:effectLst/>
                <a:latin typeface="Calibri" panose="020F0502020204030204" pitchFamily="34" charset="0"/>
              </a:rPr>
              <a:t> dell’organizzazione aziendale, </a:t>
            </a:r>
          </a:p>
          <a:p>
            <a:pPr marL="541338" indent="-306388" algn="just">
              <a:buFont typeface="Arial" panose="020B0604020202020204" pitchFamily="34" charset="0"/>
              <a:buChar char="•"/>
            </a:pPr>
            <a:r>
              <a:rPr lang="it-IT" sz="1800" dirty="0">
                <a:effectLst/>
                <a:latin typeface="Calibri" panose="020F0502020204030204" pitchFamily="34" charset="0"/>
              </a:rPr>
              <a:t>dagli </a:t>
            </a:r>
            <a:r>
              <a:rPr lang="it-IT" sz="1800" b="1" dirty="0">
                <a:effectLst/>
                <a:latin typeface="Calibri" panose="020F0502020204030204" pitchFamily="34" charset="0"/>
              </a:rPr>
              <a:t>strumenti</a:t>
            </a:r>
            <a:r>
              <a:rPr lang="it-IT" sz="1800" dirty="0">
                <a:effectLst/>
                <a:latin typeface="Calibri" panose="020F0502020204030204" pitchFamily="34" charset="0"/>
              </a:rPr>
              <a:t> disponibili</a:t>
            </a:r>
          </a:p>
          <a:p>
            <a:pPr marL="541338" indent="-306388" algn="just">
              <a:buFont typeface="Arial" panose="020B0604020202020204" pitchFamily="34" charset="0"/>
              <a:buChar char="•"/>
            </a:pPr>
            <a:r>
              <a:rPr lang="it-IT" sz="1800" dirty="0">
                <a:effectLst/>
                <a:latin typeface="Calibri" panose="020F0502020204030204" pitchFamily="34" charset="0"/>
              </a:rPr>
              <a:t>dalle </a:t>
            </a:r>
            <a:r>
              <a:rPr lang="it-IT" sz="1800" b="1" dirty="0">
                <a:effectLst/>
                <a:latin typeface="Calibri" panose="020F0502020204030204" pitchFamily="34" charset="0"/>
              </a:rPr>
              <a:t>risorse umane impiegate</a:t>
            </a:r>
            <a:r>
              <a:rPr lang="it-IT" sz="1800" dirty="0">
                <a:effectLst/>
                <a:latin typeface="Calibri" panose="020F0502020204030204" pitchFamily="34" charset="0"/>
              </a:rPr>
              <a:t>. </a:t>
            </a:r>
            <a:endParaRPr lang="it-IT" dirty="0"/>
          </a:p>
        </p:txBody>
      </p:sp>
      <p:sp>
        <p:nvSpPr>
          <p:cNvPr id="3" name="Cornice 2">
            <a:extLst>
              <a:ext uri="{FF2B5EF4-FFF2-40B4-BE49-F238E27FC236}">
                <a16:creationId xmlns:a16="http://schemas.microsoft.com/office/drawing/2014/main" id="{DA9133C2-9126-215B-CF5D-7934C8A936DC}"/>
              </a:ext>
            </a:extLst>
          </p:cNvPr>
          <p:cNvSpPr/>
          <p:nvPr/>
        </p:nvSpPr>
        <p:spPr>
          <a:xfrm>
            <a:off x="0" y="0"/>
            <a:ext cx="12192000" cy="6858000"/>
          </a:xfrm>
          <a:prstGeom prst="frame">
            <a:avLst>
              <a:gd name="adj1" fmla="val 4829"/>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4" name="Immagine 3">
            <a:extLst>
              <a:ext uri="{FF2B5EF4-FFF2-40B4-BE49-F238E27FC236}">
                <a16:creationId xmlns:a16="http://schemas.microsoft.com/office/drawing/2014/main" id="{67200798-F903-382E-8413-0C5C7CED4476}"/>
              </a:ext>
            </a:extLst>
          </p:cNvPr>
          <p:cNvPicPr>
            <a:picLocks noChangeAspect="1"/>
          </p:cNvPicPr>
          <p:nvPr/>
        </p:nvPicPr>
        <p:blipFill>
          <a:blip r:embed="rId2"/>
          <a:stretch>
            <a:fillRect/>
          </a:stretch>
        </p:blipFill>
        <p:spPr>
          <a:xfrm>
            <a:off x="376751" y="295945"/>
            <a:ext cx="879646" cy="488062"/>
          </a:xfrm>
          <a:prstGeom prst="rect">
            <a:avLst/>
          </a:prstGeom>
        </p:spPr>
      </p:pic>
      <p:sp>
        <p:nvSpPr>
          <p:cNvPr id="7" name="Cornice 6">
            <a:extLst>
              <a:ext uri="{FF2B5EF4-FFF2-40B4-BE49-F238E27FC236}">
                <a16:creationId xmlns:a16="http://schemas.microsoft.com/office/drawing/2014/main" id="{E66396CA-F823-B355-A700-6649D0D220E2}"/>
              </a:ext>
            </a:extLst>
          </p:cNvPr>
          <p:cNvSpPr/>
          <p:nvPr/>
        </p:nvSpPr>
        <p:spPr>
          <a:xfrm>
            <a:off x="3863081" y="698929"/>
            <a:ext cx="8061695" cy="3630640"/>
          </a:xfrm>
          <a:prstGeom prst="frame">
            <a:avLst>
              <a:gd name="adj1" fmla="val 220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Cornice 8">
            <a:extLst>
              <a:ext uri="{FF2B5EF4-FFF2-40B4-BE49-F238E27FC236}">
                <a16:creationId xmlns:a16="http://schemas.microsoft.com/office/drawing/2014/main" id="{C7A8FCDD-F4B5-53A0-02F7-5DB30F4E3CDB}"/>
              </a:ext>
            </a:extLst>
          </p:cNvPr>
          <p:cNvSpPr/>
          <p:nvPr/>
        </p:nvSpPr>
        <p:spPr>
          <a:xfrm>
            <a:off x="1256397" y="4329569"/>
            <a:ext cx="10668379" cy="2292675"/>
          </a:xfrm>
          <a:prstGeom prst="frame">
            <a:avLst>
              <a:gd name="adj1" fmla="val 220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272699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61412A5-5D34-0C7D-0802-C658279255B8}"/>
              </a:ext>
            </a:extLst>
          </p:cNvPr>
          <p:cNvPicPr>
            <a:picLocks noChangeAspect="1"/>
          </p:cNvPicPr>
          <p:nvPr/>
        </p:nvPicPr>
        <p:blipFill>
          <a:blip r:embed="rId2"/>
          <a:stretch>
            <a:fillRect/>
          </a:stretch>
        </p:blipFill>
        <p:spPr>
          <a:xfrm>
            <a:off x="234863" y="526093"/>
            <a:ext cx="10149212" cy="6089527"/>
          </a:xfrm>
          <a:prstGeom prst="rect">
            <a:avLst/>
          </a:prstGeom>
        </p:spPr>
      </p:pic>
      <p:sp>
        <p:nvSpPr>
          <p:cNvPr id="4" name="CasellaDiTesto 3">
            <a:extLst>
              <a:ext uri="{FF2B5EF4-FFF2-40B4-BE49-F238E27FC236}">
                <a16:creationId xmlns:a16="http://schemas.microsoft.com/office/drawing/2014/main" id="{AF3104E5-483C-5BA9-DF20-6544C01258B1}"/>
              </a:ext>
            </a:extLst>
          </p:cNvPr>
          <p:cNvSpPr txBox="1"/>
          <p:nvPr/>
        </p:nvSpPr>
        <p:spPr>
          <a:xfrm>
            <a:off x="7176369" y="2105561"/>
            <a:ext cx="3207706" cy="1323439"/>
          </a:xfrm>
          <a:prstGeom prst="rect">
            <a:avLst/>
          </a:prstGeom>
          <a:noFill/>
        </p:spPr>
        <p:txBody>
          <a:bodyPr wrap="square" rtlCol="0">
            <a:spAutoFit/>
          </a:bodyPr>
          <a:lstStyle/>
          <a:p>
            <a:r>
              <a:rPr lang="it-IT" sz="4000" b="1" dirty="0">
                <a:solidFill>
                  <a:srgbClr val="C00000"/>
                </a:solidFill>
              </a:rPr>
              <a:t>Grazie per l’attenzione</a:t>
            </a:r>
          </a:p>
        </p:txBody>
      </p:sp>
    </p:spTree>
    <p:extLst>
      <p:ext uri="{BB962C8B-B14F-4D97-AF65-F5344CB8AC3E}">
        <p14:creationId xmlns:p14="http://schemas.microsoft.com/office/powerpoint/2010/main" val="3334527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85598F05-8583-7473-3227-E2E6A8AE2BFA}"/>
              </a:ext>
            </a:extLst>
          </p:cNvPr>
          <p:cNvPicPr>
            <a:picLocks noChangeAspect="1"/>
          </p:cNvPicPr>
          <p:nvPr/>
        </p:nvPicPr>
        <p:blipFill>
          <a:blip r:embed="rId2"/>
          <a:stretch>
            <a:fillRect/>
          </a:stretch>
        </p:blipFill>
        <p:spPr>
          <a:xfrm>
            <a:off x="560446" y="195129"/>
            <a:ext cx="879646" cy="488062"/>
          </a:xfrm>
          <a:prstGeom prst="rect">
            <a:avLst/>
          </a:prstGeom>
        </p:spPr>
      </p:pic>
      <p:sp>
        <p:nvSpPr>
          <p:cNvPr id="15" name="Ovale 14">
            <a:extLst>
              <a:ext uri="{FF2B5EF4-FFF2-40B4-BE49-F238E27FC236}">
                <a16:creationId xmlns:a16="http://schemas.microsoft.com/office/drawing/2014/main" id="{4828871C-E07A-2BA1-F9E4-7AC35E5CAE2F}"/>
              </a:ext>
            </a:extLst>
          </p:cNvPr>
          <p:cNvSpPr/>
          <p:nvPr/>
        </p:nvSpPr>
        <p:spPr>
          <a:xfrm>
            <a:off x="4279498" y="4710576"/>
            <a:ext cx="2763749" cy="1463636"/>
          </a:xfrm>
          <a:prstGeom prst="ellipse">
            <a:avLst/>
          </a:prstGeom>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dirty="0"/>
              <a:t>Che struttura organizzativa ha ??</a:t>
            </a:r>
          </a:p>
        </p:txBody>
      </p:sp>
      <p:sp>
        <p:nvSpPr>
          <p:cNvPr id="2" name="Ovale 1">
            <a:extLst>
              <a:ext uri="{FF2B5EF4-FFF2-40B4-BE49-F238E27FC236}">
                <a16:creationId xmlns:a16="http://schemas.microsoft.com/office/drawing/2014/main" id="{9D22E30B-9A4B-7CF9-8F3B-3E2FAC50B056}"/>
              </a:ext>
            </a:extLst>
          </p:cNvPr>
          <p:cNvSpPr/>
          <p:nvPr/>
        </p:nvSpPr>
        <p:spPr>
          <a:xfrm>
            <a:off x="560446" y="3429000"/>
            <a:ext cx="2763749" cy="1584489"/>
          </a:xfrm>
          <a:prstGeom prst="ellipse">
            <a:avLst/>
          </a:prstGeom>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dirty="0"/>
              <a:t>Che dimensione ha ??</a:t>
            </a:r>
          </a:p>
        </p:txBody>
      </p:sp>
      <p:sp>
        <p:nvSpPr>
          <p:cNvPr id="3" name="Ovale 2">
            <a:extLst>
              <a:ext uri="{FF2B5EF4-FFF2-40B4-BE49-F238E27FC236}">
                <a16:creationId xmlns:a16="http://schemas.microsoft.com/office/drawing/2014/main" id="{255B0B7A-5935-9189-3058-FFFB2838C9D3}"/>
              </a:ext>
            </a:extLst>
          </p:cNvPr>
          <p:cNvSpPr/>
          <p:nvPr/>
        </p:nvSpPr>
        <p:spPr>
          <a:xfrm>
            <a:off x="8395089" y="2794873"/>
            <a:ext cx="2924627" cy="1584488"/>
          </a:xfrm>
          <a:prstGeom prst="ellipse">
            <a:avLst/>
          </a:prstGeom>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200" dirty="0"/>
              <a:t>Che aggiornamento contabile ha ??</a:t>
            </a:r>
          </a:p>
        </p:txBody>
      </p:sp>
      <p:sp>
        <p:nvSpPr>
          <p:cNvPr id="9" name="Ovale 8">
            <a:extLst>
              <a:ext uri="{FF2B5EF4-FFF2-40B4-BE49-F238E27FC236}">
                <a16:creationId xmlns:a16="http://schemas.microsoft.com/office/drawing/2014/main" id="{453BDC16-5129-4CEF-0180-F4810B26FD1F}"/>
              </a:ext>
            </a:extLst>
          </p:cNvPr>
          <p:cNvSpPr/>
          <p:nvPr/>
        </p:nvSpPr>
        <p:spPr>
          <a:xfrm>
            <a:off x="8395089" y="4978246"/>
            <a:ext cx="3085504" cy="1377220"/>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Che affidabilità vi e’ per l’aggiornamento contabile ??</a:t>
            </a:r>
          </a:p>
        </p:txBody>
      </p:sp>
      <p:sp>
        <p:nvSpPr>
          <p:cNvPr id="12" name="Freccia giù 11">
            <a:extLst>
              <a:ext uri="{FF2B5EF4-FFF2-40B4-BE49-F238E27FC236}">
                <a16:creationId xmlns:a16="http://schemas.microsoft.com/office/drawing/2014/main" id="{5BF4EB9F-788C-3818-8198-7D88B4AA7E4F}"/>
              </a:ext>
            </a:extLst>
          </p:cNvPr>
          <p:cNvSpPr/>
          <p:nvPr/>
        </p:nvSpPr>
        <p:spPr>
          <a:xfrm>
            <a:off x="9594355" y="4451427"/>
            <a:ext cx="526093" cy="313151"/>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Freccia destra 3">
            <a:extLst>
              <a:ext uri="{FF2B5EF4-FFF2-40B4-BE49-F238E27FC236}">
                <a16:creationId xmlns:a16="http://schemas.microsoft.com/office/drawing/2014/main" id="{36D278C3-D823-2CAA-299E-4A21AF02D05C}"/>
              </a:ext>
            </a:extLst>
          </p:cNvPr>
          <p:cNvSpPr/>
          <p:nvPr/>
        </p:nvSpPr>
        <p:spPr>
          <a:xfrm rot="7921721">
            <a:off x="3169334" y="3320942"/>
            <a:ext cx="290063" cy="3878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destra 10">
            <a:extLst>
              <a:ext uri="{FF2B5EF4-FFF2-40B4-BE49-F238E27FC236}">
                <a16:creationId xmlns:a16="http://schemas.microsoft.com/office/drawing/2014/main" id="{0AA59A3A-E837-13CC-E104-32F4C9A2BA1C}"/>
              </a:ext>
            </a:extLst>
          </p:cNvPr>
          <p:cNvSpPr/>
          <p:nvPr/>
        </p:nvSpPr>
        <p:spPr>
          <a:xfrm rot="5400000">
            <a:off x="5334588" y="3847406"/>
            <a:ext cx="494461" cy="5694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destra 12">
            <a:extLst>
              <a:ext uri="{FF2B5EF4-FFF2-40B4-BE49-F238E27FC236}">
                <a16:creationId xmlns:a16="http://schemas.microsoft.com/office/drawing/2014/main" id="{CDD704B3-C2D8-713F-6309-263C925B84DC}"/>
              </a:ext>
            </a:extLst>
          </p:cNvPr>
          <p:cNvSpPr/>
          <p:nvPr/>
        </p:nvSpPr>
        <p:spPr>
          <a:xfrm rot="1117397">
            <a:off x="7723572" y="3205211"/>
            <a:ext cx="418133" cy="447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a:extLst>
              <a:ext uri="{FF2B5EF4-FFF2-40B4-BE49-F238E27FC236}">
                <a16:creationId xmlns:a16="http://schemas.microsoft.com/office/drawing/2014/main" id="{FC241029-0D52-FCAE-EFF2-716D262E1395}"/>
              </a:ext>
            </a:extLst>
          </p:cNvPr>
          <p:cNvPicPr>
            <a:picLocks noChangeAspect="1"/>
          </p:cNvPicPr>
          <p:nvPr/>
        </p:nvPicPr>
        <p:blipFill>
          <a:blip r:embed="rId3"/>
          <a:stretch>
            <a:fillRect/>
          </a:stretch>
        </p:blipFill>
        <p:spPr>
          <a:xfrm>
            <a:off x="7470188" y="538203"/>
            <a:ext cx="2084967" cy="2084967"/>
          </a:xfrm>
          <a:prstGeom prst="rect">
            <a:avLst/>
          </a:prstGeom>
        </p:spPr>
      </p:pic>
      <p:pic>
        <p:nvPicPr>
          <p:cNvPr id="18" name="Immagine 17" descr="Immagine che contiene testo, clipart&#10;&#10;Descrizione generata automaticamente">
            <a:extLst>
              <a:ext uri="{FF2B5EF4-FFF2-40B4-BE49-F238E27FC236}">
                <a16:creationId xmlns:a16="http://schemas.microsoft.com/office/drawing/2014/main" id="{189F39D3-097F-096D-2E35-6F2073E2564C}"/>
              </a:ext>
            </a:extLst>
          </p:cNvPr>
          <p:cNvPicPr>
            <a:picLocks noChangeAspect="1"/>
          </p:cNvPicPr>
          <p:nvPr/>
        </p:nvPicPr>
        <p:blipFill>
          <a:blip r:embed="rId4"/>
          <a:stretch>
            <a:fillRect/>
          </a:stretch>
        </p:blipFill>
        <p:spPr>
          <a:xfrm>
            <a:off x="3814972" y="57770"/>
            <a:ext cx="3632200" cy="2565400"/>
          </a:xfrm>
          <a:prstGeom prst="rect">
            <a:avLst/>
          </a:prstGeom>
        </p:spPr>
      </p:pic>
      <p:sp>
        <p:nvSpPr>
          <p:cNvPr id="5" name="Rettangolo con angoli arrotondati 4">
            <a:extLst>
              <a:ext uri="{FF2B5EF4-FFF2-40B4-BE49-F238E27FC236}">
                <a16:creationId xmlns:a16="http://schemas.microsoft.com/office/drawing/2014/main" id="{2C48BDED-92B5-1F44-BA31-A45AC5C633D7}"/>
              </a:ext>
            </a:extLst>
          </p:cNvPr>
          <p:cNvSpPr/>
          <p:nvPr/>
        </p:nvSpPr>
        <p:spPr>
          <a:xfrm>
            <a:off x="3748378" y="2477176"/>
            <a:ext cx="3721810" cy="1065139"/>
          </a:xfrm>
          <a:prstGeom prst="roundRect">
            <a:avLst/>
          </a:prstGeom>
          <a:solidFill>
            <a:schemeClr val="accent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t>Che società e’ ??</a:t>
            </a:r>
          </a:p>
        </p:txBody>
      </p:sp>
      <p:sp>
        <p:nvSpPr>
          <p:cNvPr id="19" name="Rettangolo con angoli arrotondati 18">
            <a:extLst>
              <a:ext uri="{FF2B5EF4-FFF2-40B4-BE49-F238E27FC236}">
                <a16:creationId xmlns:a16="http://schemas.microsoft.com/office/drawing/2014/main" id="{D2042368-A19F-EC1C-25DB-D1CAC4D55EBC}"/>
              </a:ext>
            </a:extLst>
          </p:cNvPr>
          <p:cNvSpPr/>
          <p:nvPr/>
        </p:nvSpPr>
        <p:spPr>
          <a:xfrm>
            <a:off x="399047" y="5602874"/>
            <a:ext cx="1519343" cy="73377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Impresa individuale</a:t>
            </a:r>
          </a:p>
        </p:txBody>
      </p:sp>
      <p:sp>
        <p:nvSpPr>
          <p:cNvPr id="20" name="Rettangolo con angoli arrotondati 19">
            <a:extLst>
              <a:ext uri="{FF2B5EF4-FFF2-40B4-BE49-F238E27FC236}">
                <a16:creationId xmlns:a16="http://schemas.microsoft.com/office/drawing/2014/main" id="{4F81E6A0-7DC6-16C6-C2BD-6A466A4CF0E7}"/>
              </a:ext>
            </a:extLst>
          </p:cNvPr>
          <p:cNvSpPr/>
          <p:nvPr/>
        </p:nvSpPr>
        <p:spPr>
          <a:xfrm>
            <a:off x="2149374" y="5621693"/>
            <a:ext cx="1599004" cy="73377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Impresa collettiva</a:t>
            </a:r>
          </a:p>
        </p:txBody>
      </p:sp>
      <p:sp>
        <p:nvSpPr>
          <p:cNvPr id="21" name="Freccia giù 20">
            <a:extLst>
              <a:ext uri="{FF2B5EF4-FFF2-40B4-BE49-F238E27FC236}">
                <a16:creationId xmlns:a16="http://schemas.microsoft.com/office/drawing/2014/main" id="{EA17FFFD-4471-F488-5976-60888802FA31}"/>
              </a:ext>
            </a:extLst>
          </p:cNvPr>
          <p:cNvSpPr/>
          <p:nvPr/>
        </p:nvSpPr>
        <p:spPr>
          <a:xfrm rot="772056">
            <a:off x="1033075" y="5185775"/>
            <a:ext cx="444996" cy="267988"/>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giù 21">
            <a:extLst>
              <a:ext uri="{FF2B5EF4-FFF2-40B4-BE49-F238E27FC236}">
                <a16:creationId xmlns:a16="http://schemas.microsoft.com/office/drawing/2014/main" id="{2F31A79F-F549-5E0D-6D01-E7C016247DB8}"/>
              </a:ext>
            </a:extLst>
          </p:cNvPr>
          <p:cNvSpPr/>
          <p:nvPr/>
        </p:nvSpPr>
        <p:spPr>
          <a:xfrm rot="20167842">
            <a:off x="2447470" y="5190717"/>
            <a:ext cx="444996" cy="267988"/>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804CC36F-64F8-C3B8-6973-B48011E9606E}"/>
              </a:ext>
            </a:extLst>
          </p:cNvPr>
          <p:cNvPicPr>
            <a:picLocks noChangeAspect="1"/>
          </p:cNvPicPr>
          <p:nvPr/>
        </p:nvPicPr>
        <p:blipFill>
          <a:blip r:embed="rId5"/>
          <a:stretch>
            <a:fillRect/>
          </a:stretch>
        </p:blipFill>
        <p:spPr>
          <a:xfrm>
            <a:off x="1632956" y="372778"/>
            <a:ext cx="2159000" cy="2146300"/>
          </a:xfrm>
          <a:prstGeom prst="rect">
            <a:avLst/>
          </a:prstGeom>
        </p:spPr>
      </p:pic>
    </p:spTree>
    <p:extLst>
      <p:ext uri="{BB962C8B-B14F-4D97-AF65-F5344CB8AC3E}">
        <p14:creationId xmlns:p14="http://schemas.microsoft.com/office/powerpoint/2010/main" val="3375570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B130A948-64D4-9042-47C6-E36AFF45860C}"/>
              </a:ext>
            </a:extLst>
          </p:cNvPr>
          <p:cNvPicPr>
            <a:picLocks noChangeAspect="1"/>
          </p:cNvPicPr>
          <p:nvPr/>
        </p:nvPicPr>
        <p:blipFill>
          <a:blip r:embed="rId2"/>
          <a:stretch>
            <a:fillRect/>
          </a:stretch>
        </p:blipFill>
        <p:spPr>
          <a:xfrm>
            <a:off x="7191107" y="4358610"/>
            <a:ext cx="1752600" cy="1155700"/>
          </a:xfrm>
          <a:prstGeom prst="rect">
            <a:avLst/>
          </a:prstGeom>
        </p:spPr>
      </p:pic>
      <p:pic>
        <p:nvPicPr>
          <p:cNvPr id="6" name="Immagine 5">
            <a:extLst>
              <a:ext uri="{FF2B5EF4-FFF2-40B4-BE49-F238E27FC236}">
                <a16:creationId xmlns:a16="http://schemas.microsoft.com/office/drawing/2014/main" id="{85598F05-8583-7473-3227-E2E6A8AE2BFA}"/>
              </a:ext>
            </a:extLst>
          </p:cNvPr>
          <p:cNvPicPr>
            <a:picLocks noChangeAspect="1"/>
          </p:cNvPicPr>
          <p:nvPr/>
        </p:nvPicPr>
        <p:blipFill>
          <a:blip r:embed="rId3"/>
          <a:stretch>
            <a:fillRect/>
          </a:stretch>
        </p:blipFill>
        <p:spPr>
          <a:xfrm>
            <a:off x="807720" y="232185"/>
            <a:ext cx="879646" cy="488062"/>
          </a:xfrm>
          <a:prstGeom prst="rect">
            <a:avLst/>
          </a:prstGeom>
        </p:spPr>
      </p:pic>
      <p:sp>
        <p:nvSpPr>
          <p:cNvPr id="11" name="Ovale 10">
            <a:extLst>
              <a:ext uri="{FF2B5EF4-FFF2-40B4-BE49-F238E27FC236}">
                <a16:creationId xmlns:a16="http://schemas.microsoft.com/office/drawing/2014/main" id="{E79CB266-0520-553E-0AE1-93DACE25F3D8}"/>
              </a:ext>
            </a:extLst>
          </p:cNvPr>
          <p:cNvSpPr/>
          <p:nvPr/>
        </p:nvSpPr>
        <p:spPr>
          <a:xfrm>
            <a:off x="8760634" y="755726"/>
            <a:ext cx="3472813" cy="139810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Segnalazioni degli organi di controllo e </a:t>
            </a:r>
            <a:r>
              <a:rPr lang="it-IT"/>
              <a:t>vigilanza anche su </a:t>
            </a:r>
            <a:r>
              <a:rPr lang="it-IT" dirty="0"/>
              <a:t>trattative</a:t>
            </a:r>
          </a:p>
          <a:p>
            <a:pPr algn="ctr"/>
            <a:r>
              <a:rPr lang="it-IT" dirty="0"/>
              <a:t>(Art. 25 </a:t>
            </a:r>
            <a:r>
              <a:rPr lang="it-IT" dirty="0" err="1"/>
              <a:t>octies</a:t>
            </a:r>
            <a:r>
              <a:rPr lang="it-IT" dirty="0"/>
              <a:t>)</a:t>
            </a:r>
          </a:p>
        </p:txBody>
      </p:sp>
      <p:pic>
        <p:nvPicPr>
          <p:cNvPr id="3" name="Immagine 2">
            <a:extLst>
              <a:ext uri="{FF2B5EF4-FFF2-40B4-BE49-F238E27FC236}">
                <a16:creationId xmlns:a16="http://schemas.microsoft.com/office/drawing/2014/main" id="{A6B5ACDC-4379-3DAD-93AE-47F06830CFC3}"/>
              </a:ext>
            </a:extLst>
          </p:cNvPr>
          <p:cNvPicPr>
            <a:picLocks noChangeAspect="1"/>
          </p:cNvPicPr>
          <p:nvPr/>
        </p:nvPicPr>
        <p:blipFill>
          <a:blip r:embed="rId4"/>
          <a:stretch>
            <a:fillRect/>
          </a:stretch>
        </p:blipFill>
        <p:spPr>
          <a:xfrm>
            <a:off x="4529875" y="2045546"/>
            <a:ext cx="1720439" cy="1720439"/>
          </a:xfrm>
          <a:prstGeom prst="rect">
            <a:avLst/>
          </a:prstGeom>
        </p:spPr>
      </p:pic>
      <p:sp>
        <p:nvSpPr>
          <p:cNvPr id="16" name="Freccia destra 15">
            <a:extLst>
              <a:ext uri="{FF2B5EF4-FFF2-40B4-BE49-F238E27FC236}">
                <a16:creationId xmlns:a16="http://schemas.microsoft.com/office/drawing/2014/main" id="{4DDBC7CF-DAFA-C1CF-CD32-A5B7BC6770E1}"/>
              </a:ext>
            </a:extLst>
          </p:cNvPr>
          <p:cNvSpPr/>
          <p:nvPr/>
        </p:nvSpPr>
        <p:spPr>
          <a:xfrm rot="17053051">
            <a:off x="5892410" y="4497389"/>
            <a:ext cx="545137" cy="521475"/>
          </a:xfrm>
          <a:prstGeom prst="rightArrow">
            <a:avLst>
              <a:gd name="adj1" fmla="val 49916"/>
              <a:gd name="adj2"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reccia destra 19">
            <a:extLst>
              <a:ext uri="{FF2B5EF4-FFF2-40B4-BE49-F238E27FC236}">
                <a16:creationId xmlns:a16="http://schemas.microsoft.com/office/drawing/2014/main" id="{6CE1A72D-DD32-EBD3-9198-B5D172680F4A}"/>
              </a:ext>
            </a:extLst>
          </p:cNvPr>
          <p:cNvSpPr/>
          <p:nvPr/>
        </p:nvSpPr>
        <p:spPr>
          <a:xfrm rot="14060887">
            <a:off x="9598534" y="4334176"/>
            <a:ext cx="436238" cy="488931"/>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reccia destra 20">
            <a:extLst>
              <a:ext uri="{FF2B5EF4-FFF2-40B4-BE49-F238E27FC236}">
                <a16:creationId xmlns:a16="http://schemas.microsoft.com/office/drawing/2014/main" id="{D01F594C-EC94-1C0B-C122-3C06DA92D1FA}"/>
              </a:ext>
            </a:extLst>
          </p:cNvPr>
          <p:cNvSpPr/>
          <p:nvPr/>
        </p:nvSpPr>
        <p:spPr>
          <a:xfrm rot="7123658">
            <a:off x="9788021" y="2039660"/>
            <a:ext cx="619833" cy="570507"/>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mc:Choice xmlns:am3d="http://schemas.microsoft.com/office/drawing/2017/model3d" Requires="am3d">
          <p:graphicFrame>
            <p:nvGraphicFramePr>
              <p:cNvPr id="22" name="Modello 3D 21" descr="Puzzle">
                <a:extLst>
                  <a:ext uri="{FF2B5EF4-FFF2-40B4-BE49-F238E27FC236}">
                    <a16:creationId xmlns:a16="http://schemas.microsoft.com/office/drawing/2014/main" id="{1A03FBA3-861C-0A45-A212-95BDA7BCED07}"/>
                  </a:ext>
                </a:extLst>
              </p:cNvPr>
              <p:cNvGraphicFramePr>
                <a:graphicFrameLocks noChangeAspect="1"/>
              </p:cNvGraphicFramePr>
              <p:nvPr>
                <p:extLst>
                  <p:ext uri="{D42A27DB-BD31-4B8C-83A1-F6EECF244321}">
                    <p14:modId xmlns:p14="http://schemas.microsoft.com/office/powerpoint/2010/main" val="2758606675"/>
                  </p:ext>
                </p:extLst>
              </p:nvPr>
            </p:nvGraphicFramePr>
            <p:xfrm>
              <a:off x="6373723" y="-84571"/>
              <a:ext cx="1797651" cy="1897356"/>
            </p:xfrm>
            <a:graphic>
              <a:graphicData uri="http://schemas.microsoft.com/office/drawing/2017/model3d">
                <am3d:model3d r:embed="rId5">
                  <am3d:spPr>
                    <a:xfrm>
                      <a:off x="0" y="0"/>
                      <a:ext cx="1797651" cy="1897356"/>
                    </a:xfrm>
                    <a:prstGeom prst="rect">
                      <a:avLst/>
                    </a:prstGeom>
                  </am3d:spPr>
                  <am3d:camera>
                    <am3d:pos x="0" y="0" z="81469202"/>
                    <am3d:up dx="0" dy="36000000" dz="0"/>
                    <am3d:lookAt x="0" y="0" z="0"/>
                    <am3d:perspective fov="2700000"/>
                  </am3d:camera>
                  <am3d:trans>
                    <am3d:meterPerModelUnit n="167214" d="1000000"/>
                    <am3d:preTrans dx="0" dy="-18000000" dz="-2"/>
                    <am3d:scale>
                      <am3d:sx n="1000000" d="1000000"/>
                      <am3d:sy n="1000000" d="1000000"/>
                      <am3d:sz n="1000000" d="1000000"/>
                    </am3d:scale>
                    <am3d:rot ax="2323359" ay="1246325" az="952397"/>
                    <am3d:postTrans dx="0" dy="0" dz="0"/>
                  </am3d:trans>
                  <am3d:raster rName="Office3DRenderer" rVer="16.0.8326">
                    <am3d:blip r:embed="rId6"/>
                  </am3d:raster>
                  <am3d:objViewport viewportSz="19868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Modello 3D 21" descr="Puzzle">
                <a:extLst>
                  <a:ext uri="{FF2B5EF4-FFF2-40B4-BE49-F238E27FC236}">
                    <a16:creationId xmlns:a16="http://schemas.microsoft.com/office/drawing/2014/main" id="{1A03FBA3-861C-0A45-A212-95BDA7BCED07}"/>
                  </a:ext>
                </a:extLst>
              </p:cNvPr>
              <p:cNvPicPr>
                <a:picLocks noGrp="1" noRot="1" noChangeAspect="1" noMove="1" noResize="1" noEditPoints="1" noAdjustHandles="1" noChangeArrowheads="1" noChangeShapeType="1" noCrop="1"/>
              </p:cNvPicPr>
              <p:nvPr/>
            </p:nvPicPr>
            <p:blipFill>
              <a:blip r:embed="rId6"/>
              <a:stretch>
                <a:fillRect/>
              </a:stretch>
            </p:blipFill>
            <p:spPr>
              <a:xfrm>
                <a:off x="6373723" y="-84571"/>
                <a:ext cx="1797651" cy="1897356"/>
              </a:xfrm>
              <a:prstGeom prst="rect">
                <a:avLst/>
              </a:prstGeom>
            </p:spPr>
          </p:pic>
        </mc:Fallback>
      </mc:AlternateContent>
      <p:sp>
        <p:nvSpPr>
          <p:cNvPr id="23" name="Rettangolo con angoli arrotondati 22">
            <a:extLst>
              <a:ext uri="{FF2B5EF4-FFF2-40B4-BE49-F238E27FC236}">
                <a16:creationId xmlns:a16="http://schemas.microsoft.com/office/drawing/2014/main" id="{2E920B28-6FBC-2ADE-A86E-3FDC432350EB}"/>
              </a:ext>
            </a:extLst>
          </p:cNvPr>
          <p:cNvSpPr/>
          <p:nvPr/>
        </p:nvSpPr>
        <p:spPr>
          <a:xfrm>
            <a:off x="1260015" y="2184608"/>
            <a:ext cx="2928895" cy="1317548"/>
          </a:xfrm>
          <a:prstGeom prst="roundRect">
            <a:avLst/>
          </a:prstGeom>
          <a:solidFill>
            <a:schemeClr val="accent2">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u="sng" dirty="0"/>
              <a:t>Misure</a:t>
            </a:r>
            <a:r>
              <a:rPr lang="it-IT" sz="1800" dirty="0"/>
              <a:t> o </a:t>
            </a:r>
            <a:r>
              <a:rPr lang="it-IT" sz="1800" b="1" u="sng" dirty="0"/>
              <a:t>iniziative</a:t>
            </a:r>
            <a:r>
              <a:rPr lang="it-IT" sz="1800" dirty="0"/>
              <a:t> per adeguati assetti</a:t>
            </a:r>
          </a:p>
          <a:p>
            <a:pPr algn="ctr"/>
            <a:r>
              <a:rPr lang="it-IT" sz="1800" dirty="0"/>
              <a:t>(</a:t>
            </a:r>
            <a:r>
              <a:rPr lang="it-IT" sz="1800" b="1" dirty="0"/>
              <a:t>imprese individuali</a:t>
            </a:r>
            <a:r>
              <a:rPr lang="it-IT" sz="1800" dirty="0"/>
              <a:t>)</a:t>
            </a:r>
          </a:p>
          <a:p>
            <a:pPr algn="ctr"/>
            <a:r>
              <a:rPr lang="it-IT" dirty="0"/>
              <a:t>(Art. 3. c.1)</a:t>
            </a:r>
            <a:endParaRPr lang="it-IT" sz="1800" dirty="0"/>
          </a:p>
        </p:txBody>
      </p:sp>
      <p:pic>
        <p:nvPicPr>
          <p:cNvPr id="33" name="Immagine 32" descr="Immagine che contiene testo, clipart&#10;&#10;Descrizione generata automaticamente">
            <a:extLst>
              <a:ext uri="{FF2B5EF4-FFF2-40B4-BE49-F238E27FC236}">
                <a16:creationId xmlns:a16="http://schemas.microsoft.com/office/drawing/2014/main" id="{911D8077-395E-ED3D-A2E1-33F22DE670E0}"/>
              </a:ext>
            </a:extLst>
          </p:cNvPr>
          <p:cNvPicPr>
            <a:picLocks noChangeAspect="1"/>
          </p:cNvPicPr>
          <p:nvPr/>
        </p:nvPicPr>
        <p:blipFill>
          <a:blip r:embed="rId7"/>
          <a:stretch>
            <a:fillRect/>
          </a:stretch>
        </p:blipFill>
        <p:spPr>
          <a:xfrm>
            <a:off x="3856721" y="170635"/>
            <a:ext cx="2734558" cy="1931401"/>
          </a:xfrm>
          <a:prstGeom prst="rect">
            <a:avLst/>
          </a:prstGeom>
        </p:spPr>
      </p:pic>
      <p:sp>
        <p:nvSpPr>
          <p:cNvPr id="2" name="Rettangolo con angoli arrotondati 1">
            <a:extLst>
              <a:ext uri="{FF2B5EF4-FFF2-40B4-BE49-F238E27FC236}">
                <a16:creationId xmlns:a16="http://schemas.microsoft.com/office/drawing/2014/main" id="{44C7E1FA-F0E9-0BE6-4AFF-35D823D563E0}"/>
              </a:ext>
            </a:extLst>
          </p:cNvPr>
          <p:cNvSpPr/>
          <p:nvPr/>
        </p:nvSpPr>
        <p:spPr>
          <a:xfrm>
            <a:off x="6656463" y="2211550"/>
            <a:ext cx="3160190" cy="1328300"/>
          </a:xfrm>
          <a:prstGeom prst="roundRect">
            <a:avLst/>
          </a:prstGeom>
          <a:solidFill>
            <a:schemeClr val="accent4">
              <a:lumMod val="7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t>Adeguati </a:t>
            </a:r>
            <a:r>
              <a:rPr lang="it-IT" sz="2000" u="sng" dirty="0"/>
              <a:t>assetti</a:t>
            </a:r>
            <a:r>
              <a:rPr lang="it-IT" sz="2000" dirty="0"/>
              <a:t> </a:t>
            </a:r>
            <a:r>
              <a:rPr lang="it-IT" sz="2000" u="sng" dirty="0"/>
              <a:t>organizzativi</a:t>
            </a:r>
          </a:p>
          <a:p>
            <a:pPr algn="ctr"/>
            <a:r>
              <a:rPr lang="it-IT" sz="2000" dirty="0"/>
              <a:t>(Imprese </a:t>
            </a:r>
            <a:r>
              <a:rPr lang="it-IT" sz="2000" b="1" dirty="0"/>
              <a:t>collettive</a:t>
            </a:r>
            <a:r>
              <a:rPr lang="it-IT" sz="2000" dirty="0"/>
              <a:t>)</a:t>
            </a:r>
          </a:p>
          <a:p>
            <a:pPr algn="ctr"/>
            <a:r>
              <a:rPr lang="it-IT" sz="1400" dirty="0"/>
              <a:t>(Art, 3, c.2)</a:t>
            </a:r>
          </a:p>
        </p:txBody>
      </p:sp>
      <p:sp>
        <p:nvSpPr>
          <p:cNvPr id="5" name="Freccia destra 4">
            <a:extLst>
              <a:ext uri="{FF2B5EF4-FFF2-40B4-BE49-F238E27FC236}">
                <a16:creationId xmlns:a16="http://schemas.microsoft.com/office/drawing/2014/main" id="{DDFD0E06-65AB-95C4-1535-B848F136CACB}"/>
              </a:ext>
            </a:extLst>
          </p:cNvPr>
          <p:cNvSpPr/>
          <p:nvPr/>
        </p:nvSpPr>
        <p:spPr>
          <a:xfrm rot="16200000">
            <a:off x="10173021" y="3348833"/>
            <a:ext cx="1398107" cy="404274"/>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4C5C84A9-F450-38FA-4903-6F4E2EBC7178}"/>
              </a:ext>
            </a:extLst>
          </p:cNvPr>
          <p:cNvPicPr>
            <a:picLocks noChangeAspect="1"/>
          </p:cNvPicPr>
          <p:nvPr/>
        </p:nvPicPr>
        <p:blipFill>
          <a:blip r:embed="rId8"/>
          <a:stretch>
            <a:fillRect/>
          </a:stretch>
        </p:blipFill>
        <p:spPr>
          <a:xfrm>
            <a:off x="10372018" y="4387371"/>
            <a:ext cx="1280134" cy="1191849"/>
          </a:xfrm>
          <a:prstGeom prst="rect">
            <a:avLst/>
          </a:prstGeom>
        </p:spPr>
      </p:pic>
      <p:pic>
        <p:nvPicPr>
          <p:cNvPr id="15" name="Immagine 14" descr="Immagine che contiene testo&#10;&#10;Descrizione generata automaticamente">
            <a:extLst>
              <a:ext uri="{FF2B5EF4-FFF2-40B4-BE49-F238E27FC236}">
                <a16:creationId xmlns:a16="http://schemas.microsoft.com/office/drawing/2014/main" id="{8C40500C-F2D9-37A0-CF5F-2B7E5BE8D7F9}"/>
              </a:ext>
            </a:extLst>
          </p:cNvPr>
          <p:cNvPicPr>
            <a:picLocks noChangeAspect="1"/>
          </p:cNvPicPr>
          <p:nvPr/>
        </p:nvPicPr>
        <p:blipFill>
          <a:blip r:embed="rId9"/>
          <a:stretch>
            <a:fillRect/>
          </a:stretch>
        </p:blipFill>
        <p:spPr>
          <a:xfrm>
            <a:off x="10019510" y="0"/>
            <a:ext cx="1141989" cy="858705"/>
          </a:xfrm>
          <a:prstGeom prst="rect">
            <a:avLst/>
          </a:prstGeom>
        </p:spPr>
      </p:pic>
      <p:pic>
        <p:nvPicPr>
          <p:cNvPr id="24" name="Immagine 23">
            <a:extLst>
              <a:ext uri="{FF2B5EF4-FFF2-40B4-BE49-F238E27FC236}">
                <a16:creationId xmlns:a16="http://schemas.microsoft.com/office/drawing/2014/main" id="{B6E857C4-9DCE-FA2F-B997-B8F3F788D146}"/>
              </a:ext>
            </a:extLst>
          </p:cNvPr>
          <p:cNvPicPr>
            <a:picLocks noChangeAspect="1"/>
          </p:cNvPicPr>
          <p:nvPr/>
        </p:nvPicPr>
        <p:blipFill>
          <a:blip r:embed="rId10"/>
          <a:stretch>
            <a:fillRect/>
          </a:stretch>
        </p:blipFill>
        <p:spPr>
          <a:xfrm>
            <a:off x="4627824" y="4258914"/>
            <a:ext cx="1369468" cy="1204326"/>
          </a:xfrm>
          <a:prstGeom prst="rect">
            <a:avLst/>
          </a:prstGeom>
        </p:spPr>
      </p:pic>
      <p:pic>
        <p:nvPicPr>
          <p:cNvPr id="26" name="Immagine 25" descr="Immagine che contiene testo, dispositivo, calibro&#10;&#10;Descrizione generata automaticamente">
            <a:extLst>
              <a:ext uri="{FF2B5EF4-FFF2-40B4-BE49-F238E27FC236}">
                <a16:creationId xmlns:a16="http://schemas.microsoft.com/office/drawing/2014/main" id="{74694A01-81D2-1E22-BEF7-4CF7A5E8C3BE}"/>
              </a:ext>
            </a:extLst>
          </p:cNvPr>
          <p:cNvPicPr>
            <a:picLocks noChangeAspect="1"/>
          </p:cNvPicPr>
          <p:nvPr/>
        </p:nvPicPr>
        <p:blipFill>
          <a:blip r:embed="rId11"/>
          <a:stretch>
            <a:fillRect/>
          </a:stretch>
        </p:blipFill>
        <p:spPr>
          <a:xfrm>
            <a:off x="1146742" y="4337591"/>
            <a:ext cx="2126981" cy="1180419"/>
          </a:xfrm>
          <a:prstGeom prst="rect">
            <a:avLst/>
          </a:prstGeom>
        </p:spPr>
      </p:pic>
      <p:sp>
        <p:nvSpPr>
          <p:cNvPr id="27" name="Rettangolo con angoli arrotondati 26">
            <a:extLst>
              <a:ext uri="{FF2B5EF4-FFF2-40B4-BE49-F238E27FC236}">
                <a16:creationId xmlns:a16="http://schemas.microsoft.com/office/drawing/2014/main" id="{A65C216C-1297-2CFD-5519-5E4A7ABFB519}"/>
              </a:ext>
            </a:extLst>
          </p:cNvPr>
          <p:cNvSpPr/>
          <p:nvPr/>
        </p:nvSpPr>
        <p:spPr>
          <a:xfrm>
            <a:off x="1146742" y="5440243"/>
            <a:ext cx="2174417" cy="12043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800" b="1" dirty="0"/>
              <a:t>Indici</a:t>
            </a:r>
          </a:p>
          <a:p>
            <a:pPr algn="ctr"/>
            <a:r>
              <a:rPr lang="it-IT" sz="1800" b="1" dirty="0"/>
              <a:t>della crisi</a:t>
            </a:r>
          </a:p>
          <a:p>
            <a:pPr algn="ctr"/>
            <a:r>
              <a:rPr lang="it-IT" sz="1400" b="1" dirty="0"/>
              <a:t>(Testo abrogato)</a:t>
            </a:r>
          </a:p>
        </p:txBody>
      </p:sp>
      <p:sp>
        <p:nvSpPr>
          <p:cNvPr id="28" name="Rettangolo con angoli arrotondati 27">
            <a:extLst>
              <a:ext uri="{FF2B5EF4-FFF2-40B4-BE49-F238E27FC236}">
                <a16:creationId xmlns:a16="http://schemas.microsoft.com/office/drawing/2014/main" id="{B649D01D-3D5F-9723-6020-5B2E827FA386}"/>
              </a:ext>
            </a:extLst>
          </p:cNvPr>
          <p:cNvSpPr/>
          <p:nvPr/>
        </p:nvSpPr>
        <p:spPr>
          <a:xfrm>
            <a:off x="4188910" y="5397448"/>
            <a:ext cx="2195213" cy="1289917"/>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t>Segnali </a:t>
            </a:r>
          </a:p>
          <a:p>
            <a:pPr algn="ctr"/>
            <a:r>
              <a:rPr lang="it-IT" sz="2000" dirty="0"/>
              <a:t>della crisi</a:t>
            </a:r>
          </a:p>
          <a:p>
            <a:pPr algn="ctr"/>
            <a:r>
              <a:rPr lang="it-IT" sz="1400" dirty="0"/>
              <a:t>(Art. 3, c. 4)</a:t>
            </a:r>
          </a:p>
        </p:txBody>
      </p:sp>
      <p:sp>
        <p:nvSpPr>
          <p:cNvPr id="29" name="Rettangolo con angoli arrotondati 28">
            <a:extLst>
              <a:ext uri="{FF2B5EF4-FFF2-40B4-BE49-F238E27FC236}">
                <a16:creationId xmlns:a16="http://schemas.microsoft.com/office/drawing/2014/main" id="{7B43DA4D-0C61-ED71-07CC-3A0A62F8F739}"/>
              </a:ext>
            </a:extLst>
          </p:cNvPr>
          <p:cNvSpPr/>
          <p:nvPr/>
        </p:nvSpPr>
        <p:spPr>
          <a:xfrm>
            <a:off x="10019510" y="5460996"/>
            <a:ext cx="1968013" cy="1295559"/>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t>Segnalazioni</a:t>
            </a:r>
          </a:p>
          <a:p>
            <a:pPr algn="ctr"/>
            <a:r>
              <a:rPr lang="it-IT" sz="2000" b="1" dirty="0"/>
              <a:t>(degli enti)</a:t>
            </a:r>
          </a:p>
          <a:p>
            <a:pPr algn="ctr"/>
            <a:r>
              <a:rPr lang="it-IT" sz="1400" b="1" dirty="0"/>
              <a:t>(Art. 25 </a:t>
            </a:r>
            <a:r>
              <a:rPr lang="it-IT" sz="1400" b="1" dirty="0" err="1"/>
              <a:t>nonies</a:t>
            </a:r>
            <a:r>
              <a:rPr lang="it-IT" sz="1400" b="1" dirty="0"/>
              <a:t>)</a:t>
            </a:r>
          </a:p>
        </p:txBody>
      </p:sp>
      <p:sp>
        <p:nvSpPr>
          <p:cNvPr id="19" name="Freccia destra 18">
            <a:extLst>
              <a:ext uri="{FF2B5EF4-FFF2-40B4-BE49-F238E27FC236}">
                <a16:creationId xmlns:a16="http://schemas.microsoft.com/office/drawing/2014/main" id="{F061CDB9-DE0F-8BCB-3ABA-D6AB0D85DCEB}"/>
              </a:ext>
            </a:extLst>
          </p:cNvPr>
          <p:cNvSpPr/>
          <p:nvPr/>
        </p:nvSpPr>
        <p:spPr>
          <a:xfrm rot="18624052">
            <a:off x="3570807" y="4449173"/>
            <a:ext cx="684886" cy="60812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con angoli arrotondati 3">
            <a:extLst>
              <a:ext uri="{FF2B5EF4-FFF2-40B4-BE49-F238E27FC236}">
                <a16:creationId xmlns:a16="http://schemas.microsoft.com/office/drawing/2014/main" id="{6535D222-7573-7288-EFDB-CE9737423F65}"/>
              </a:ext>
            </a:extLst>
          </p:cNvPr>
          <p:cNvSpPr/>
          <p:nvPr/>
        </p:nvSpPr>
        <p:spPr>
          <a:xfrm>
            <a:off x="6964406" y="5397801"/>
            <a:ext cx="2195213" cy="1289917"/>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t>Test Pratico</a:t>
            </a:r>
          </a:p>
          <a:p>
            <a:pPr algn="ctr"/>
            <a:r>
              <a:rPr lang="it-IT" sz="2000" dirty="0"/>
              <a:t>Lista di controllo particolareggiata</a:t>
            </a:r>
          </a:p>
          <a:p>
            <a:pPr algn="ctr"/>
            <a:r>
              <a:rPr lang="it-IT" sz="1400" dirty="0"/>
              <a:t>(Art. 3, c. 3, c)</a:t>
            </a:r>
          </a:p>
        </p:txBody>
      </p:sp>
      <p:sp>
        <p:nvSpPr>
          <p:cNvPr id="7" name="Freccia destra 6">
            <a:extLst>
              <a:ext uri="{FF2B5EF4-FFF2-40B4-BE49-F238E27FC236}">
                <a16:creationId xmlns:a16="http://schemas.microsoft.com/office/drawing/2014/main" id="{C86655B7-1E12-4ED4-2834-3E9A8B5B7B84}"/>
              </a:ext>
            </a:extLst>
          </p:cNvPr>
          <p:cNvSpPr/>
          <p:nvPr/>
        </p:nvSpPr>
        <p:spPr>
          <a:xfrm rot="16200000">
            <a:off x="7726403" y="3989286"/>
            <a:ext cx="545137" cy="521475"/>
          </a:xfrm>
          <a:prstGeom prst="rightArrow">
            <a:avLst>
              <a:gd name="adj1" fmla="val 49916"/>
              <a:gd name="adj2"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descr="Immagine che contiene interni, rosso, giocattolo&#10;&#10;Descrizione generata automaticamente">
            <a:extLst>
              <a:ext uri="{FF2B5EF4-FFF2-40B4-BE49-F238E27FC236}">
                <a16:creationId xmlns:a16="http://schemas.microsoft.com/office/drawing/2014/main" id="{0D087D65-A526-DCDC-66F2-68B2EABB23E6}"/>
              </a:ext>
            </a:extLst>
          </p:cNvPr>
          <p:cNvPicPr>
            <a:picLocks noChangeAspect="1"/>
          </p:cNvPicPr>
          <p:nvPr/>
        </p:nvPicPr>
        <p:blipFill>
          <a:blip r:embed="rId12"/>
          <a:stretch>
            <a:fillRect/>
          </a:stretch>
        </p:blipFill>
        <p:spPr>
          <a:xfrm>
            <a:off x="2068803" y="246521"/>
            <a:ext cx="1720440" cy="1720440"/>
          </a:xfrm>
          <a:prstGeom prst="rect">
            <a:avLst/>
          </a:prstGeom>
        </p:spPr>
      </p:pic>
    </p:spTree>
    <p:extLst>
      <p:ext uri="{BB962C8B-B14F-4D97-AF65-F5344CB8AC3E}">
        <p14:creationId xmlns:p14="http://schemas.microsoft.com/office/powerpoint/2010/main" val="2436953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B0C3B0-072A-0C2E-2D0B-AA6AB1837B4E}"/>
              </a:ext>
            </a:extLst>
          </p:cNvPr>
          <p:cNvSpPr txBox="1"/>
          <p:nvPr/>
        </p:nvSpPr>
        <p:spPr>
          <a:xfrm>
            <a:off x="1687366" y="380736"/>
            <a:ext cx="8673427" cy="954764"/>
          </a:xfrm>
          <a:prstGeom prst="rect">
            <a:avLst/>
          </a:prstGeom>
          <a:effectLst>
            <a:reflection blurRad="6350" stA="52000" endA="300" endPos="35000" dir="5400000" sy="-100000" algn="bl" rotWithShape="0"/>
          </a:effectLst>
        </p:spPr>
        <p:txBody>
          <a:bodyPr vert="horz" lIns="228600" tIns="228600" rIns="228600" bIns="228600" rtlCol="0" anchor="ctr">
            <a:normAutofit lnSpcReduction="10000"/>
          </a:bodyPr>
          <a:lstStyle/>
          <a:p>
            <a:pPr algn="ctr" defTabSz="914400">
              <a:spcBef>
                <a:spcPct val="0"/>
              </a:spcBef>
            </a:pPr>
            <a:r>
              <a:rPr lang="en-US" sz="3600" b="0" i="0" kern="1200" cap="none" spc="-150" dirty="0">
                <a:solidFill>
                  <a:srgbClr val="FF814D"/>
                </a:solidFill>
                <a:effectLst/>
                <a:latin typeface="+mj-lt"/>
                <a:ea typeface="+mj-ea"/>
                <a:cs typeface="+mj-cs"/>
              </a:rPr>
              <a:t>Art. 3, </a:t>
            </a:r>
            <a:r>
              <a:rPr lang="en-US" sz="3600" b="0" i="0" kern="1200" cap="none" spc="-150" dirty="0" err="1">
                <a:solidFill>
                  <a:srgbClr val="FF814D"/>
                </a:solidFill>
                <a:effectLst/>
                <a:latin typeface="+mj-lt"/>
                <a:ea typeface="+mj-ea"/>
                <a:cs typeface="+mj-cs"/>
              </a:rPr>
              <a:t>commi</a:t>
            </a:r>
            <a:r>
              <a:rPr lang="en-US" sz="3600" b="0" i="0" kern="1200" cap="none" spc="-150" dirty="0">
                <a:solidFill>
                  <a:srgbClr val="FF814D"/>
                </a:solidFill>
                <a:effectLst/>
                <a:latin typeface="+mj-lt"/>
                <a:ea typeface="+mj-ea"/>
                <a:cs typeface="+mj-cs"/>
              </a:rPr>
              <a:t> 1 e 2</a:t>
            </a:r>
          </a:p>
        </p:txBody>
      </p:sp>
      <p:graphicFrame>
        <p:nvGraphicFramePr>
          <p:cNvPr id="2" name="Diagramma 1">
            <a:extLst>
              <a:ext uri="{FF2B5EF4-FFF2-40B4-BE49-F238E27FC236}">
                <a16:creationId xmlns:a16="http://schemas.microsoft.com/office/drawing/2014/main" id="{2ECA8325-E84C-85AE-4CB5-401A54D26E98}"/>
              </a:ext>
            </a:extLst>
          </p:cNvPr>
          <p:cNvGraphicFramePr/>
          <p:nvPr>
            <p:extLst>
              <p:ext uri="{D42A27DB-BD31-4B8C-83A1-F6EECF244321}">
                <p14:modId xmlns:p14="http://schemas.microsoft.com/office/powerpoint/2010/main" val="1852651065"/>
              </p:ext>
            </p:extLst>
          </p:nvPr>
        </p:nvGraphicFramePr>
        <p:xfrm>
          <a:off x="807720" y="1427967"/>
          <a:ext cx="10576558" cy="4709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magine 5">
            <a:extLst>
              <a:ext uri="{FF2B5EF4-FFF2-40B4-BE49-F238E27FC236}">
                <a16:creationId xmlns:a16="http://schemas.microsoft.com/office/drawing/2014/main" id="{85598F05-8583-7473-3227-E2E6A8AE2BFA}"/>
              </a:ext>
            </a:extLst>
          </p:cNvPr>
          <p:cNvPicPr>
            <a:picLocks noChangeAspect="1"/>
          </p:cNvPicPr>
          <p:nvPr/>
        </p:nvPicPr>
        <p:blipFill>
          <a:blip r:embed="rId7"/>
          <a:stretch>
            <a:fillRect/>
          </a:stretch>
        </p:blipFill>
        <p:spPr>
          <a:xfrm>
            <a:off x="807720" y="232185"/>
            <a:ext cx="879646" cy="488062"/>
          </a:xfrm>
          <a:prstGeom prst="rect">
            <a:avLst/>
          </a:prstGeom>
        </p:spPr>
      </p:pic>
    </p:spTree>
    <p:extLst>
      <p:ext uri="{BB962C8B-B14F-4D97-AF65-F5344CB8AC3E}">
        <p14:creationId xmlns:p14="http://schemas.microsoft.com/office/powerpoint/2010/main" val="3299070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testo&#10;&#10;Descrizione generata automaticamente">
            <a:extLst>
              <a:ext uri="{FF2B5EF4-FFF2-40B4-BE49-F238E27FC236}">
                <a16:creationId xmlns:a16="http://schemas.microsoft.com/office/drawing/2014/main" id="{010FE52C-E51C-2FFA-30D0-3E03CA7EB8B7}"/>
              </a:ext>
            </a:extLst>
          </p:cNvPr>
          <p:cNvPicPr>
            <a:picLocks noChangeAspect="1"/>
          </p:cNvPicPr>
          <p:nvPr/>
        </p:nvPicPr>
        <p:blipFill>
          <a:blip r:embed="rId2"/>
          <a:stretch>
            <a:fillRect/>
          </a:stretch>
        </p:blipFill>
        <p:spPr>
          <a:xfrm>
            <a:off x="-14206" y="2652906"/>
            <a:ext cx="3023897" cy="2144218"/>
          </a:xfrm>
          <a:prstGeom prst="rect">
            <a:avLst/>
          </a:prstGeom>
        </p:spPr>
      </p:pic>
      <p:sp>
        <p:nvSpPr>
          <p:cNvPr id="4" name="Rettangolo con angoli arrotondati 3">
            <a:extLst>
              <a:ext uri="{FF2B5EF4-FFF2-40B4-BE49-F238E27FC236}">
                <a16:creationId xmlns:a16="http://schemas.microsoft.com/office/drawing/2014/main" id="{2F429700-F7E5-E4A8-15DD-4A5754640396}"/>
              </a:ext>
            </a:extLst>
          </p:cNvPr>
          <p:cNvSpPr/>
          <p:nvPr/>
        </p:nvSpPr>
        <p:spPr>
          <a:xfrm>
            <a:off x="3462507" y="4059724"/>
            <a:ext cx="8352890" cy="241346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7188" algn="just"/>
            <a:r>
              <a:rPr lang="it-IT" sz="2000" b="0" i="0" u="none" strike="noStrike" dirty="0">
                <a:solidFill>
                  <a:schemeClr val="accent4">
                    <a:lumMod val="75000"/>
                  </a:schemeClr>
                </a:solidFill>
                <a:effectLst/>
              </a:rPr>
              <a:t>istituire un </a:t>
            </a:r>
            <a:r>
              <a:rPr lang="it-IT" sz="2000" b="1" i="0" u="none" strike="noStrike" dirty="0">
                <a:solidFill>
                  <a:schemeClr val="accent4">
                    <a:lumMod val="75000"/>
                  </a:schemeClr>
                </a:solidFill>
                <a:effectLst/>
              </a:rPr>
              <a:t>assetto </a:t>
            </a:r>
            <a:r>
              <a:rPr lang="it-IT" sz="2000" b="1" i="0" u="none" strike="noStrike" dirty="0">
                <a:solidFill>
                  <a:srgbClr val="C00000"/>
                </a:solidFill>
                <a:effectLst/>
              </a:rPr>
              <a:t>organizzativo</a:t>
            </a:r>
            <a:r>
              <a:rPr lang="it-IT" sz="2000" b="1" i="0" u="none" strike="noStrike" dirty="0">
                <a:solidFill>
                  <a:schemeClr val="accent4">
                    <a:lumMod val="75000"/>
                  </a:schemeClr>
                </a:solidFill>
                <a:effectLst/>
              </a:rPr>
              <a:t>, </a:t>
            </a:r>
            <a:r>
              <a:rPr lang="it-IT" sz="2000" b="1" i="0" u="none" strike="noStrike" dirty="0">
                <a:solidFill>
                  <a:srgbClr val="C00000"/>
                </a:solidFill>
                <a:effectLst/>
              </a:rPr>
              <a:t>amministrativo</a:t>
            </a:r>
            <a:r>
              <a:rPr lang="it-IT" sz="2000" b="0" i="0" u="none" strike="noStrike" dirty="0">
                <a:solidFill>
                  <a:schemeClr val="accent4">
                    <a:lumMod val="75000"/>
                  </a:schemeClr>
                </a:solidFill>
                <a:effectLst/>
              </a:rPr>
              <a:t> e </a:t>
            </a:r>
            <a:r>
              <a:rPr lang="it-IT" sz="2000" b="1" i="0" u="none" strike="noStrike" dirty="0">
                <a:solidFill>
                  <a:srgbClr val="C00000"/>
                </a:solidFill>
                <a:effectLst/>
              </a:rPr>
              <a:t>contabile</a:t>
            </a:r>
            <a:r>
              <a:rPr lang="it-IT" sz="2000" b="0" i="0" u="none" strike="noStrike" dirty="0">
                <a:solidFill>
                  <a:schemeClr val="accent4">
                    <a:lumMod val="75000"/>
                  </a:schemeClr>
                </a:solidFill>
                <a:effectLst/>
              </a:rPr>
              <a:t> </a:t>
            </a:r>
            <a:r>
              <a:rPr lang="it-IT" sz="2000" b="1" dirty="0">
                <a:solidFill>
                  <a:srgbClr val="C00000"/>
                </a:solidFill>
              </a:rPr>
              <a:t>adeguato</a:t>
            </a:r>
            <a:r>
              <a:rPr lang="it-IT" sz="2000" b="0" i="0" u="none" strike="noStrike" dirty="0">
                <a:solidFill>
                  <a:schemeClr val="accent4">
                    <a:lumMod val="75000"/>
                  </a:schemeClr>
                </a:solidFill>
                <a:effectLst/>
              </a:rPr>
              <a:t> alla natura e alle dimensioni dell'impresa, anche in </a:t>
            </a:r>
            <a:r>
              <a:rPr lang="it-IT" sz="2000" b="1" i="0" u="none" strike="noStrike" dirty="0">
                <a:solidFill>
                  <a:schemeClr val="accent4">
                    <a:lumMod val="75000"/>
                  </a:schemeClr>
                </a:solidFill>
                <a:effectLst/>
              </a:rPr>
              <a:t>funzione della rilevazione tempestiva della crisi dell'impresa</a:t>
            </a:r>
            <a:r>
              <a:rPr lang="it-IT" sz="2000" b="0" i="0" u="none" strike="noStrike" dirty="0">
                <a:solidFill>
                  <a:schemeClr val="accent4">
                    <a:lumMod val="75000"/>
                  </a:schemeClr>
                </a:solidFill>
                <a:effectLst/>
              </a:rPr>
              <a:t> e della </a:t>
            </a:r>
            <a:r>
              <a:rPr lang="it-IT" sz="2000" b="1" i="0" u="none" strike="noStrike" dirty="0">
                <a:solidFill>
                  <a:schemeClr val="accent4">
                    <a:lumMod val="75000"/>
                  </a:schemeClr>
                </a:solidFill>
                <a:effectLst/>
              </a:rPr>
              <a:t>perdita della continuità aziendale</a:t>
            </a:r>
            <a:r>
              <a:rPr lang="it-IT" sz="2000" b="0" i="0" u="none" strike="noStrike" dirty="0">
                <a:solidFill>
                  <a:schemeClr val="accent4">
                    <a:lumMod val="75000"/>
                  </a:schemeClr>
                </a:solidFill>
                <a:effectLst/>
              </a:rPr>
              <a:t>, nonché di </a:t>
            </a:r>
            <a:r>
              <a:rPr lang="it-IT" sz="2000" b="1" i="0" u="none" strike="noStrike" dirty="0">
                <a:solidFill>
                  <a:schemeClr val="accent4">
                    <a:lumMod val="75000"/>
                  </a:schemeClr>
                </a:solidFill>
                <a:effectLst/>
              </a:rPr>
              <a:t>attivarsi senza indugio per l'adozione e l'attuazione di uno degli strumenti previsti dall'ordinamento per il superamento della crisi e il recupero della continuità aziendale</a:t>
            </a:r>
            <a:endParaRPr lang="it-IT" sz="2000" dirty="0">
              <a:solidFill>
                <a:schemeClr val="accent4">
                  <a:lumMod val="75000"/>
                </a:schemeClr>
              </a:solidFill>
            </a:endParaRPr>
          </a:p>
        </p:txBody>
      </p:sp>
      <p:sp>
        <p:nvSpPr>
          <p:cNvPr id="9" name="Rettangolo con angoli arrotondati 8">
            <a:extLst>
              <a:ext uri="{FF2B5EF4-FFF2-40B4-BE49-F238E27FC236}">
                <a16:creationId xmlns:a16="http://schemas.microsoft.com/office/drawing/2014/main" id="{3E890CC6-AC40-98E6-2DF8-CD243B77D9AE}"/>
              </a:ext>
            </a:extLst>
          </p:cNvPr>
          <p:cNvSpPr/>
          <p:nvPr/>
        </p:nvSpPr>
        <p:spPr>
          <a:xfrm>
            <a:off x="1906585" y="4061156"/>
            <a:ext cx="2004164" cy="9394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solidFill>
                  <a:srgbClr val="C00000"/>
                </a:solidFill>
                <a:latin typeface="Arial Rounded MT Bold" panose="020F0704030504030204" pitchFamily="34" charset="77"/>
              </a:rPr>
              <a:t>Art. 2086</a:t>
            </a:r>
          </a:p>
        </p:txBody>
      </p:sp>
      <p:sp>
        <p:nvSpPr>
          <p:cNvPr id="10" name="Rettangolo con angoli arrotondati 9">
            <a:extLst>
              <a:ext uri="{FF2B5EF4-FFF2-40B4-BE49-F238E27FC236}">
                <a16:creationId xmlns:a16="http://schemas.microsoft.com/office/drawing/2014/main" id="{D351F442-C6C6-2C59-AA3A-BCFA05CE2785}"/>
              </a:ext>
            </a:extLst>
          </p:cNvPr>
          <p:cNvSpPr/>
          <p:nvPr/>
        </p:nvSpPr>
        <p:spPr>
          <a:xfrm>
            <a:off x="3462507" y="1737931"/>
            <a:ext cx="8352890" cy="202056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363" algn="just"/>
            <a:r>
              <a:rPr lang="it-IT" sz="2200" dirty="0">
                <a:solidFill>
                  <a:schemeClr val="bg1"/>
                </a:solidFill>
                <a:effectLst/>
                <a:latin typeface="Arial Rounded MT Bold" panose="020F0704030504030204" pitchFamily="34" charset="77"/>
                <a:ea typeface="Times New Roman" panose="02020603050405020304" pitchFamily="18" charset="0"/>
                <a:cs typeface="Times New Roman" panose="02020603050405020304" pitchFamily="18" charset="0"/>
              </a:rPr>
              <a:t>istituire un </a:t>
            </a:r>
            <a:r>
              <a:rPr lang="it-IT" sz="2200" u="sng" dirty="0">
                <a:solidFill>
                  <a:schemeClr val="bg1"/>
                </a:solidFill>
                <a:effectLst/>
                <a:latin typeface="Arial Rounded MT Bold" panose="020F0704030504030204" pitchFamily="34" charset="77"/>
                <a:ea typeface="Times New Roman" panose="02020603050405020304" pitchFamily="18" charset="0"/>
                <a:cs typeface="Times New Roman" panose="02020603050405020304" pitchFamily="18" charset="0"/>
              </a:rPr>
              <a:t>assetto</a:t>
            </a:r>
            <a:r>
              <a:rPr lang="it-IT" sz="2200" dirty="0">
                <a:solidFill>
                  <a:schemeClr val="bg1"/>
                </a:solidFill>
                <a:effectLst/>
                <a:latin typeface="Arial Rounded MT Bold" panose="020F0704030504030204" pitchFamily="34" charset="77"/>
                <a:ea typeface="Times New Roman" panose="02020603050405020304" pitchFamily="18" charset="0"/>
                <a:cs typeface="Times New Roman" panose="02020603050405020304" pitchFamily="18" charset="0"/>
              </a:rPr>
              <a:t> </a:t>
            </a:r>
            <a:r>
              <a:rPr lang="it-IT" sz="2200" dirty="0">
                <a:solidFill>
                  <a:srgbClr val="C00000"/>
                </a:solidFill>
                <a:effectLst/>
                <a:latin typeface="Arial Rounded MT Bold" panose="020F0704030504030204" pitchFamily="34" charset="77"/>
                <a:ea typeface="Times New Roman" panose="02020603050405020304" pitchFamily="18" charset="0"/>
                <a:cs typeface="Times New Roman" panose="02020603050405020304" pitchFamily="18" charset="0"/>
              </a:rPr>
              <a:t>organizzativo</a:t>
            </a:r>
            <a:r>
              <a:rPr lang="it-IT" sz="2200" dirty="0">
                <a:solidFill>
                  <a:schemeClr val="bg1"/>
                </a:solidFill>
                <a:effectLst/>
                <a:latin typeface="Arial Rounded MT Bold" panose="020F0704030504030204" pitchFamily="34" charset="77"/>
                <a:ea typeface="Times New Roman" panose="02020603050405020304" pitchFamily="18" charset="0"/>
                <a:cs typeface="Times New Roman" panose="02020603050405020304" pitchFamily="18" charset="0"/>
              </a:rPr>
              <a:t>, </a:t>
            </a:r>
            <a:r>
              <a:rPr lang="it-IT" sz="2200" dirty="0">
                <a:solidFill>
                  <a:srgbClr val="C00000"/>
                </a:solidFill>
                <a:effectLst/>
                <a:latin typeface="Arial Rounded MT Bold" panose="020F0704030504030204" pitchFamily="34" charset="77"/>
                <a:ea typeface="Times New Roman" panose="02020603050405020304" pitchFamily="18" charset="0"/>
                <a:cs typeface="Times New Roman" panose="02020603050405020304" pitchFamily="18" charset="0"/>
              </a:rPr>
              <a:t>amministrativo</a:t>
            </a:r>
            <a:r>
              <a:rPr lang="it-IT" sz="2200" dirty="0">
                <a:solidFill>
                  <a:schemeClr val="bg1"/>
                </a:solidFill>
                <a:effectLst/>
                <a:latin typeface="Arial Rounded MT Bold" panose="020F0704030504030204" pitchFamily="34" charset="77"/>
                <a:ea typeface="Times New Roman" panose="02020603050405020304" pitchFamily="18" charset="0"/>
                <a:cs typeface="Times New Roman" panose="02020603050405020304" pitchFamily="18" charset="0"/>
              </a:rPr>
              <a:t> e </a:t>
            </a:r>
            <a:r>
              <a:rPr lang="it-IT" sz="2200" dirty="0">
                <a:solidFill>
                  <a:srgbClr val="C00000"/>
                </a:solidFill>
                <a:effectLst/>
                <a:latin typeface="Arial Rounded MT Bold" panose="020F0704030504030204" pitchFamily="34" charset="77"/>
                <a:ea typeface="Times New Roman" panose="02020603050405020304" pitchFamily="18" charset="0"/>
                <a:cs typeface="Times New Roman" panose="02020603050405020304" pitchFamily="18" charset="0"/>
              </a:rPr>
              <a:t>contabile</a:t>
            </a:r>
            <a:r>
              <a:rPr lang="it-IT" sz="2200" dirty="0">
                <a:solidFill>
                  <a:schemeClr val="bg1"/>
                </a:solidFill>
                <a:effectLst/>
                <a:latin typeface="Arial Rounded MT Bold" panose="020F0704030504030204" pitchFamily="34" charset="77"/>
                <a:ea typeface="Times New Roman" panose="02020603050405020304" pitchFamily="18" charset="0"/>
                <a:cs typeface="Times New Roman" panose="02020603050405020304" pitchFamily="18" charset="0"/>
              </a:rPr>
              <a:t> adeguato ai sensi dell'</a:t>
            </a:r>
            <a:r>
              <a:rPr lang="it-IT" sz="2200" b="1" i="1" dirty="0">
                <a:solidFill>
                  <a:schemeClr val="bg1"/>
                </a:solidFill>
                <a:effectLst/>
                <a:latin typeface="Arial Rounded MT Bold" panose="020F0704030504030204" pitchFamily="34" charset="77"/>
                <a:ea typeface="Times New Roman" panose="02020603050405020304" pitchFamily="18" charset="0"/>
                <a:cs typeface="Times New Roman" panose="02020603050405020304" pitchFamily="18" charset="0"/>
              </a:rPr>
              <a:t>articolo 2086 del codice civile</a:t>
            </a:r>
            <a:r>
              <a:rPr lang="it-IT" sz="2200" dirty="0">
                <a:solidFill>
                  <a:schemeClr val="bg1"/>
                </a:solidFill>
                <a:effectLst/>
                <a:latin typeface="Arial Rounded MT Bold" panose="020F0704030504030204" pitchFamily="34" charset="77"/>
                <a:ea typeface="Times New Roman" panose="02020603050405020304" pitchFamily="18" charset="0"/>
                <a:cs typeface="Times New Roman" panose="02020603050405020304" pitchFamily="18" charset="0"/>
              </a:rPr>
              <a:t>, ai fini della tempestiva rilevazione dello stato di crisi e dell'assunzione di idonee iniziative</a:t>
            </a:r>
            <a:endParaRPr lang="it-IT" sz="2200" dirty="0">
              <a:solidFill>
                <a:schemeClr val="bg1"/>
              </a:solidFill>
              <a:latin typeface="Arial Rounded MT Bold" panose="020F0704030504030204" pitchFamily="34" charset="77"/>
            </a:endParaRPr>
          </a:p>
          <a:p>
            <a:pPr algn="ctr"/>
            <a:endParaRPr lang="it-IT" dirty="0"/>
          </a:p>
        </p:txBody>
      </p:sp>
      <p:sp>
        <p:nvSpPr>
          <p:cNvPr id="11" name="Rettangolo con angoli arrotondati 10">
            <a:extLst>
              <a:ext uri="{FF2B5EF4-FFF2-40B4-BE49-F238E27FC236}">
                <a16:creationId xmlns:a16="http://schemas.microsoft.com/office/drawing/2014/main" id="{657A78EA-B90B-9516-7596-D789D6387798}"/>
              </a:ext>
            </a:extLst>
          </p:cNvPr>
          <p:cNvSpPr/>
          <p:nvPr/>
        </p:nvSpPr>
        <p:spPr>
          <a:xfrm>
            <a:off x="1906585" y="1737654"/>
            <a:ext cx="2004164" cy="93945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latin typeface="Arial Rounded MT Bold" panose="020F0704030504030204" pitchFamily="34" charset="77"/>
              </a:rPr>
              <a:t>Art. 3, c 2</a:t>
            </a:r>
          </a:p>
        </p:txBody>
      </p:sp>
      <p:sp>
        <p:nvSpPr>
          <p:cNvPr id="2" name="Rettangolo con angoli arrotondati 1">
            <a:extLst>
              <a:ext uri="{FF2B5EF4-FFF2-40B4-BE49-F238E27FC236}">
                <a16:creationId xmlns:a16="http://schemas.microsoft.com/office/drawing/2014/main" id="{3791B38D-1CA7-69E1-3781-3DE65CB7747B}"/>
              </a:ext>
            </a:extLst>
          </p:cNvPr>
          <p:cNvSpPr/>
          <p:nvPr/>
        </p:nvSpPr>
        <p:spPr>
          <a:xfrm>
            <a:off x="879646" y="314638"/>
            <a:ext cx="7555436" cy="1057654"/>
          </a:xfrm>
          <a:prstGeom prst="roundRect">
            <a:avLst/>
          </a:prstGeom>
          <a:solidFill>
            <a:srgbClr val="FF0000"/>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solidFill>
                  <a:schemeClr val="bg1"/>
                </a:solidFill>
                <a:latin typeface="Arial Rounded MT Bold" panose="020F0704030504030204" pitchFamily="34" charset="77"/>
              </a:rPr>
              <a:t>L’imprenditore collettivo</a:t>
            </a:r>
          </a:p>
        </p:txBody>
      </p:sp>
      <p:pic>
        <p:nvPicPr>
          <p:cNvPr id="3" name="Immagine 2">
            <a:extLst>
              <a:ext uri="{FF2B5EF4-FFF2-40B4-BE49-F238E27FC236}">
                <a16:creationId xmlns:a16="http://schemas.microsoft.com/office/drawing/2014/main" id="{CE3DE580-37B7-61A1-BE52-8064874E29F0}"/>
              </a:ext>
            </a:extLst>
          </p:cNvPr>
          <p:cNvPicPr>
            <a:picLocks noChangeAspect="1"/>
          </p:cNvPicPr>
          <p:nvPr/>
        </p:nvPicPr>
        <p:blipFill>
          <a:blip r:embed="rId3"/>
          <a:stretch>
            <a:fillRect/>
          </a:stretch>
        </p:blipFill>
        <p:spPr>
          <a:xfrm>
            <a:off x="0" y="314638"/>
            <a:ext cx="879646" cy="488062"/>
          </a:xfrm>
          <a:prstGeom prst="rect">
            <a:avLst/>
          </a:prstGeom>
        </p:spPr>
      </p:pic>
    </p:spTree>
    <p:extLst>
      <p:ext uri="{BB962C8B-B14F-4D97-AF65-F5344CB8AC3E}">
        <p14:creationId xmlns:p14="http://schemas.microsoft.com/office/powerpoint/2010/main" val="2642518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B9D834A-D387-0BCF-9889-A8688A6C93D1}"/>
              </a:ext>
            </a:extLst>
          </p:cNvPr>
          <p:cNvPicPr>
            <a:picLocks noChangeAspect="1"/>
          </p:cNvPicPr>
          <p:nvPr/>
        </p:nvPicPr>
        <p:blipFill>
          <a:blip r:embed="rId3"/>
          <a:stretch>
            <a:fillRect/>
          </a:stretch>
        </p:blipFill>
        <p:spPr>
          <a:xfrm>
            <a:off x="0" y="221357"/>
            <a:ext cx="934292" cy="518382"/>
          </a:xfrm>
          <a:prstGeom prst="rect">
            <a:avLst/>
          </a:prstGeom>
        </p:spPr>
      </p:pic>
      <p:sp>
        <p:nvSpPr>
          <p:cNvPr id="4" name="Rettangolo con angoli arrotondati 3">
            <a:extLst>
              <a:ext uri="{FF2B5EF4-FFF2-40B4-BE49-F238E27FC236}">
                <a16:creationId xmlns:a16="http://schemas.microsoft.com/office/drawing/2014/main" id="{171343BC-CE7D-BEF5-CEEF-049AE939F254}"/>
              </a:ext>
            </a:extLst>
          </p:cNvPr>
          <p:cNvSpPr/>
          <p:nvPr/>
        </p:nvSpPr>
        <p:spPr>
          <a:xfrm>
            <a:off x="1898934" y="1816065"/>
            <a:ext cx="9328532" cy="123948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indent="-273050" algn="just"/>
            <a:r>
              <a:rPr lang="it-IT" sz="20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 </a:t>
            </a:r>
            <a:r>
              <a:rPr lang="it-IT" sz="2000" b="1" dirty="0">
                <a:solidFill>
                  <a:srgbClr val="FF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rilevare</a:t>
            </a:r>
            <a:r>
              <a:rPr lang="it-IT" sz="2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eventuali </a:t>
            </a:r>
            <a:r>
              <a:rPr lang="it-IT" sz="2000" b="1" u="sng"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squilibri</a:t>
            </a:r>
            <a:r>
              <a:rPr lang="it-IT" sz="20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di carattere </a:t>
            </a:r>
            <a:r>
              <a:rPr lang="it-IT" sz="2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patrimoniale o economico-finanziario</a:t>
            </a:r>
            <a:r>
              <a:rPr lang="it-IT" sz="20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rapportati alle specifiche caratteristiche dell'impresa e dell'attività imprenditoriale svolta dal debitore</a:t>
            </a:r>
            <a:endParaRPr lang="it-IT" sz="2000" dirty="0">
              <a:solidFill>
                <a:srgbClr val="0070C0"/>
              </a:solidFill>
            </a:endParaRPr>
          </a:p>
        </p:txBody>
      </p:sp>
      <p:sp>
        <p:nvSpPr>
          <p:cNvPr id="3" name="Rettangolo con angoli arrotondati 2">
            <a:extLst>
              <a:ext uri="{FF2B5EF4-FFF2-40B4-BE49-F238E27FC236}">
                <a16:creationId xmlns:a16="http://schemas.microsoft.com/office/drawing/2014/main" id="{74772CD5-3FC4-89E5-B6D4-7FC338E42F3E}"/>
              </a:ext>
            </a:extLst>
          </p:cNvPr>
          <p:cNvSpPr/>
          <p:nvPr/>
        </p:nvSpPr>
        <p:spPr>
          <a:xfrm>
            <a:off x="1906777" y="3319992"/>
            <a:ext cx="9336375" cy="123948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363" indent="-311150" algn="just"/>
            <a:r>
              <a:rPr lang="it-IT" sz="22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b) </a:t>
            </a:r>
            <a:r>
              <a:rPr lang="it-IT" sz="2200" b="1" dirty="0">
                <a:solidFill>
                  <a:srgbClr val="FF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verificare</a:t>
            </a:r>
            <a:r>
              <a:rPr lang="it-IT" sz="2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22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la </a:t>
            </a:r>
            <a:r>
              <a:rPr lang="it-IT" sz="2200" b="1" u="sng"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sostenibilità dei debiti</a:t>
            </a:r>
            <a:r>
              <a:rPr lang="it-IT" sz="22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22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e le </a:t>
            </a:r>
            <a:r>
              <a:rPr lang="it-IT" sz="2200" b="1" u="sng"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prospettive di continuità aziendale</a:t>
            </a:r>
            <a:r>
              <a:rPr lang="it-IT" sz="22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2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almeno per i </a:t>
            </a:r>
            <a:r>
              <a:rPr lang="it-IT" sz="2200" b="1" u="sng"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dodici mesi successivi</a:t>
            </a:r>
            <a:r>
              <a:rPr lang="it-IT" sz="22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220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e rilevare i </a:t>
            </a:r>
            <a:r>
              <a:rPr lang="it-IT" sz="2200" b="1" u="sng"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segnali</a:t>
            </a:r>
            <a:r>
              <a:rPr lang="it-IT" sz="2200" u="sng"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2200" b="1" u="sng"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di cui al comma 4</a:t>
            </a:r>
            <a:endParaRPr lang="it-IT" sz="2200" b="1" u="sng" dirty="0">
              <a:solidFill>
                <a:srgbClr val="C00000"/>
              </a:solidFill>
            </a:endParaRPr>
          </a:p>
        </p:txBody>
      </p:sp>
      <p:sp>
        <p:nvSpPr>
          <p:cNvPr id="2" name="Rettangolo con angoli arrotondati 1">
            <a:extLst>
              <a:ext uri="{FF2B5EF4-FFF2-40B4-BE49-F238E27FC236}">
                <a16:creationId xmlns:a16="http://schemas.microsoft.com/office/drawing/2014/main" id="{C30B53AC-E456-9D72-74DB-D78288FA8892}"/>
              </a:ext>
            </a:extLst>
          </p:cNvPr>
          <p:cNvSpPr/>
          <p:nvPr/>
        </p:nvSpPr>
        <p:spPr>
          <a:xfrm>
            <a:off x="1898934" y="4823918"/>
            <a:ext cx="9336375" cy="123948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38" indent="-174625" algn="just"/>
            <a:r>
              <a:rPr lang="it-IT" sz="20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c) </a:t>
            </a:r>
            <a:r>
              <a:rPr lang="it-IT" sz="2000" b="1" dirty="0">
                <a:solidFill>
                  <a:srgbClr val="FF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ricavare</a:t>
            </a:r>
            <a:r>
              <a:rPr lang="it-IT" sz="20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 le informazioni necessarie a utilizzare la </a:t>
            </a:r>
            <a:r>
              <a:rPr lang="it-IT" sz="2000" b="1" u="sng"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lista di controllo particolareggiata</a:t>
            </a:r>
            <a:r>
              <a:rPr lang="it-IT" sz="2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20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e a effettuare il </a:t>
            </a:r>
            <a:r>
              <a:rPr lang="it-IT" sz="2000" b="1" u="sng"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test pratico</a:t>
            </a:r>
            <a:r>
              <a:rPr lang="it-IT" sz="2000" b="1"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it-IT" sz="2000" b="1"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per la verifica della ragionevole perseguibilità del risanamento di cui all'articolo 13, al comma 2</a:t>
            </a:r>
          </a:p>
        </p:txBody>
      </p:sp>
      <p:sp>
        <p:nvSpPr>
          <p:cNvPr id="15" name="Rettangolo con angoli arrotondati 14">
            <a:extLst>
              <a:ext uri="{FF2B5EF4-FFF2-40B4-BE49-F238E27FC236}">
                <a16:creationId xmlns:a16="http://schemas.microsoft.com/office/drawing/2014/main" id="{591124ED-D1CD-62AE-BF42-3E918542490F}"/>
              </a:ext>
            </a:extLst>
          </p:cNvPr>
          <p:cNvSpPr/>
          <p:nvPr/>
        </p:nvSpPr>
        <p:spPr>
          <a:xfrm>
            <a:off x="1006211" y="166385"/>
            <a:ext cx="9328532" cy="1283128"/>
          </a:xfrm>
          <a:prstGeom prst="roundRect">
            <a:avLst/>
          </a:prstGeom>
          <a:solidFill>
            <a:srgbClr val="FF814D"/>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Al fine di </a:t>
            </a:r>
            <a:r>
              <a:rPr lang="it-IT" sz="1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prevedere tempestivamente </a:t>
            </a:r>
            <a:r>
              <a:rPr lang="it-IT"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l'emersione della crisi d'impresa (Art. 3. c.3) </a:t>
            </a:r>
          </a:p>
          <a:p>
            <a:pPr marL="342900" indent="-342900">
              <a:buFont typeface="Arial" panose="020B0604020202020204" pitchFamily="34" charset="0"/>
              <a:buChar char="•"/>
            </a:pPr>
            <a:r>
              <a:rPr lang="it-IT" sz="1800" b="1" dirty="0">
                <a:solidFill>
                  <a:schemeClr val="bg1"/>
                </a:solidFill>
                <a:latin typeface="Arial Rounded MT Bold" panose="020F0704030504030204" pitchFamily="34" charset="77"/>
              </a:rPr>
              <a:t>le </a:t>
            </a:r>
            <a:r>
              <a:rPr lang="it-IT" sz="1800" b="1" u="sng" dirty="0">
                <a:solidFill>
                  <a:schemeClr val="bg1"/>
                </a:solidFill>
                <a:latin typeface="Arial Rounded MT Bold" panose="020F0704030504030204" pitchFamily="34" charset="77"/>
              </a:rPr>
              <a:t>misure</a:t>
            </a:r>
            <a:r>
              <a:rPr lang="it-IT" sz="1800" b="1" dirty="0">
                <a:solidFill>
                  <a:schemeClr val="bg1"/>
                </a:solidFill>
                <a:latin typeface="Arial Rounded MT Bold" panose="020F0704030504030204" pitchFamily="34" charset="77"/>
              </a:rPr>
              <a:t> (per le imprese individuali) </a:t>
            </a:r>
          </a:p>
          <a:p>
            <a:pPr marL="342900" indent="-342900">
              <a:buFont typeface="Arial" panose="020B0604020202020204" pitchFamily="34" charset="0"/>
              <a:buChar char="•"/>
            </a:pPr>
            <a:r>
              <a:rPr lang="it-IT" sz="1800" b="1" dirty="0">
                <a:solidFill>
                  <a:schemeClr val="bg1"/>
                </a:solidFill>
                <a:latin typeface="Arial Rounded MT Bold" panose="020F0704030504030204" pitchFamily="34" charset="77"/>
              </a:rPr>
              <a:t>gli </a:t>
            </a:r>
            <a:r>
              <a:rPr lang="it-IT" sz="1800" b="1" u="sng" dirty="0">
                <a:solidFill>
                  <a:schemeClr val="bg1"/>
                </a:solidFill>
                <a:latin typeface="Arial Rounded MT Bold" panose="020F0704030504030204" pitchFamily="34" charset="77"/>
              </a:rPr>
              <a:t>assetti</a:t>
            </a:r>
            <a:r>
              <a:rPr lang="it-IT" sz="1800" b="1" dirty="0">
                <a:solidFill>
                  <a:schemeClr val="bg1"/>
                </a:solidFill>
                <a:latin typeface="Arial Rounded MT Bold" panose="020F0704030504030204" pitchFamily="34" charset="77"/>
              </a:rPr>
              <a:t> (per le imprese collettive)</a:t>
            </a:r>
          </a:p>
          <a:p>
            <a:pPr algn="ctr"/>
            <a:r>
              <a:rPr lang="it-IT" sz="1800" b="1" dirty="0">
                <a:solidFill>
                  <a:schemeClr val="bg1"/>
                </a:solidFill>
                <a:latin typeface="Arial Rounded MT Bold" panose="020F0704030504030204" pitchFamily="34" charset="77"/>
              </a:rPr>
              <a:t>devono</a:t>
            </a:r>
          </a:p>
        </p:txBody>
      </p:sp>
      <p:sp>
        <p:nvSpPr>
          <p:cNvPr id="6" name="CasellaDiTesto 5">
            <a:extLst>
              <a:ext uri="{FF2B5EF4-FFF2-40B4-BE49-F238E27FC236}">
                <a16:creationId xmlns:a16="http://schemas.microsoft.com/office/drawing/2014/main" id="{EA3757CA-D69F-2AB7-E7EB-042EA59E8CCD}"/>
              </a:ext>
            </a:extLst>
          </p:cNvPr>
          <p:cNvSpPr txBox="1"/>
          <p:nvPr/>
        </p:nvSpPr>
        <p:spPr>
          <a:xfrm>
            <a:off x="5787025" y="2546951"/>
            <a:ext cx="184731" cy="369332"/>
          </a:xfrm>
          <a:prstGeom prst="rect">
            <a:avLst/>
          </a:prstGeom>
          <a:noFill/>
        </p:spPr>
        <p:txBody>
          <a:bodyPr wrap="none" rtlCol="0">
            <a:spAutoFit/>
          </a:bodyPr>
          <a:lstStyle/>
          <a:p>
            <a:endParaRPr lang="it-IT" dirty="0"/>
          </a:p>
        </p:txBody>
      </p:sp>
      <p:cxnSp>
        <p:nvCxnSpPr>
          <p:cNvPr id="10" name="Connettore 1 9">
            <a:extLst>
              <a:ext uri="{FF2B5EF4-FFF2-40B4-BE49-F238E27FC236}">
                <a16:creationId xmlns:a16="http://schemas.microsoft.com/office/drawing/2014/main" id="{B37B939D-AE39-055E-7FDA-DF8257CE2AE6}"/>
              </a:ext>
            </a:extLst>
          </p:cNvPr>
          <p:cNvCxnSpPr/>
          <p:nvPr/>
        </p:nvCxnSpPr>
        <p:spPr>
          <a:xfrm>
            <a:off x="1553227" y="1816065"/>
            <a:ext cx="0" cy="3532549"/>
          </a:xfrm>
          <a:prstGeom prst="line">
            <a:avLst/>
          </a:prstGeom>
          <a:ln w="53975">
            <a:solidFill>
              <a:srgbClr val="FF814D"/>
            </a:solidFill>
          </a:ln>
        </p:spPr>
        <p:style>
          <a:lnRef idx="1">
            <a:schemeClr val="accent1"/>
          </a:lnRef>
          <a:fillRef idx="0">
            <a:schemeClr val="accent1"/>
          </a:fillRef>
          <a:effectRef idx="0">
            <a:schemeClr val="accent1"/>
          </a:effectRef>
          <a:fontRef idx="minor">
            <a:schemeClr val="tx1"/>
          </a:fontRef>
        </p:style>
      </p:cxnSp>
      <p:sp>
        <p:nvSpPr>
          <p:cNvPr id="7" name="Rettangolo con angoli arrotondati 6">
            <a:extLst>
              <a:ext uri="{FF2B5EF4-FFF2-40B4-BE49-F238E27FC236}">
                <a16:creationId xmlns:a16="http://schemas.microsoft.com/office/drawing/2014/main" id="{7275A07B-C4AC-F327-FE82-0681861812C9}"/>
              </a:ext>
            </a:extLst>
          </p:cNvPr>
          <p:cNvSpPr/>
          <p:nvPr/>
        </p:nvSpPr>
        <p:spPr>
          <a:xfrm>
            <a:off x="195211" y="2380853"/>
            <a:ext cx="1358016" cy="6652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(Art. 3. c.3)</a:t>
            </a:r>
            <a:endParaRPr lang="it-IT" b="1" dirty="0"/>
          </a:p>
        </p:txBody>
      </p:sp>
      <p:pic>
        <p:nvPicPr>
          <p:cNvPr id="12" name="Immagine 11">
            <a:extLst>
              <a:ext uri="{FF2B5EF4-FFF2-40B4-BE49-F238E27FC236}">
                <a16:creationId xmlns:a16="http://schemas.microsoft.com/office/drawing/2014/main" id="{7F0CABCF-B4C5-DCD2-164E-4973FB6C1880}"/>
              </a:ext>
            </a:extLst>
          </p:cNvPr>
          <p:cNvPicPr>
            <a:picLocks noChangeAspect="1"/>
          </p:cNvPicPr>
          <p:nvPr/>
        </p:nvPicPr>
        <p:blipFill>
          <a:blip r:embed="rId4"/>
          <a:stretch>
            <a:fillRect/>
          </a:stretch>
        </p:blipFill>
        <p:spPr>
          <a:xfrm>
            <a:off x="124684" y="3096068"/>
            <a:ext cx="1358017" cy="1392838"/>
          </a:xfrm>
          <a:prstGeom prst="rect">
            <a:avLst/>
          </a:prstGeom>
        </p:spPr>
      </p:pic>
      <p:pic>
        <p:nvPicPr>
          <p:cNvPr id="14" name="Immagine 13">
            <a:extLst>
              <a:ext uri="{FF2B5EF4-FFF2-40B4-BE49-F238E27FC236}">
                <a16:creationId xmlns:a16="http://schemas.microsoft.com/office/drawing/2014/main" id="{D9E956EF-2640-12E2-C94F-6BC597101A33}"/>
              </a:ext>
            </a:extLst>
          </p:cNvPr>
          <p:cNvPicPr>
            <a:picLocks noChangeAspect="1"/>
          </p:cNvPicPr>
          <p:nvPr/>
        </p:nvPicPr>
        <p:blipFill>
          <a:blip r:embed="rId5"/>
          <a:stretch>
            <a:fillRect/>
          </a:stretch>
        </p:blipFill>
        <p:spPr>
          <a:xfrm>
            <a:off x="97219" y="4497211"/>
            <a:ext cx="1412945" cy="1382668"/>
          </a:xfrm>
          <a:prstGeom prst="rect">
            <a:avLst/>
          </a:prstGeom>
        </p:spPr>
      </p:pic>
    </p:spTree>
    <p:extLst>
      <p:ext uri="{BB962C8B-B14F-4D97-AF65-F5344CB8AC3E}">
        <p14:creationId xmlns:p14="http://schemas.microsoft.com/office/powerpoint/2010/main" val="3588323057"/>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docProps/app.xml><?xml version="1.0" encoding="utf-8"?>
<Properties xmlns="http://schemas.openxmlformats.org/officeDocument/2006/extended-properties" xmlns:vt="http://schemas.openxmlformats.org/officeDocument/2006/docPropsVTypes">
  <Template/>
  <TotalTime>2551</TotalTime>
  <Words>4926</Words>
  <Application>Microsoft Macintosh PowerPoint</Application>
  <PresentationFormat>Widescreen</PresentationFormat>
  <Paragraphs>439</Paragraphs>
  <Slides>44</Slides>
  <Notes>0</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44</vt:i4>
      </vt:variant>
    </vt:vector>
  </HeadingPairs>
  <TitlesOfParts>
    <vt:vector size="58" baseType="lpstr">
      <vt:lpstr>.Apple Color Emoji UI</vt:lpstr>
      <vt:lpstr>Arial</vt:lpstr>
      <vt:lpstr>Arial Rounded MT Bold</vt:lpstr>
      <vt:lpstr>Calibri</vt:lpstr>
      <vt:lpstr>Corbel</vt:lpstr>
      <vt:lpstr>Courier New</vt:lpstr>
      <vt:lpstr>Default Metrics Font</vt:lpstr>
      <vt:lpstr>Gill Sans MT</vt:lpstr>
      <vt:lpstr>Lato</vt:lpstr>
      <vt:lpstr>Open Sans</vt:lpstr>
      <vt:lpstr>Times New Roman</vt:lpstr>
      <vt:lpstr>Verdana</vt:lpstr>
      <vt:lpstr>Wingdings</vt:lpstr>
      <vt:lpstr>Pacco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stefano tonelato</dc:creator>
  <cp:lastModifiedBy>stefano tonelato</cp:lastModifiedBy>
  <cp:revision>744</cp:revision>
  <dcterms:created xsi:type="dcterms:W3CDTF">2023-01-26T21:06:28Z</dcterms:created>
  <dcterms:modified xsi:type="dcterms:W3CDTF">2023-02-24T08:40:53Z</dcterms:modified>
</cp:coreProperties>
</file>